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90" r:id="rId3"/>
    <p:sldId id="288" r:id="rId4"/>
    <p:sldId id="272" r:id="rId5"/>
    <p:sldId id="319" r:id="rId6"/>
    <p:sldId id="341" r:id="rId7"/>
    <p:sldId id="340" r:id="rId8"/>
    <p:sldId id="345" r:id="rId9"/>
    <p:sldId id="348" r:id="rId10"/>
    <p:sldId id="317" r:id="rId11"/>
    <p:sldId id="347" r:id="rId12"/>
    <p:sldId id="308" r:id="rId13"/>
    <p:sldId id="266" r:id="rId14"/>
    <p:sldId id="294" r:id="rId15"/>
    <p:sldId id="312" r:id="rId16"/>
    <p:sldId id="313" r:id="rId17"/>
    <p:sldId id="302" r:id="rId18"/>
    <p:sldId id="333" r:id="rId19"/>
    <p:sldId id="304" r:id="rId20"/>
    <p:sldId id="315" r:id="rId21"/>
    <p:sldId id="314" r:id="rId22"/>
    <p:sldId id="284" r:id="rId23"/>
  </p:sldIdLst>
  <p:sldSz cx="9144000" cy="6858000" type="screen4x3"/>
  <p:notesSz cx="9372600" cy="70866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B98B"/>
    <a:srgbClr val="E4C23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62" autoAdjust="0"/>
    <p:restoredTop sz="94291" autoAdjust="0"/>
  </p:normalViewPr>
  <p:slideViewPr>
    <p:cSldViewPr>
      <p:cViewPr varScale="1">
        <p:scale>
          <a:sx n="72" d="100"/>
          <a:sy n="72" d="100"/>
        </p:scale>
        <p:origin x="1218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61460" cy="355971"/>
          </a:xfrm>
          <a:prstGeom prst="rect">
            <a:avLst/>
          </a:prstGeom>
        </p:spPr>
        <p:txBody>
          <a:bodyPr vert="horz" lIns="94046" tIns="47023" rIns="94046" bIns="470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09513" y="0"/>
            <a:ext cx="4061460" cy="355971"/>
          </a:xfrm>
          <a:prstGeom prst="rect">
            <a:avLst/>
          </a:prstGeom>
        </p:spPr>
        <p:txBody>
          <a:bodyPr vert="horz" lIns="94046" tIns="47023" rIns="94046" bIns="47023" rtlCol="0"/>
          <a:lstStyle>
            <a:lvl1pPr algn="r">
              <a:defRPr sz="1200"/>
            </a:lvl1pPr>
          </a:lstStyle>
          <a:p>
            <a:fld id="{7274EBF0-81D4-4267-959E-3D5BE1EAB9C5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92450" y="885825"/>
            <a:ext cx="3187700" cy="23923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046" tIns="47023" rIns="94046" bIns="470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7260" y="3410427"/>
            <a:ext cx="7498080" cy="2790348"/>
          </a:xfrm>
          <a:prstGeom prst="rect">
            <a:avLst/>
          </a:prstGeom>
        </p:spPr>
        <p:txBody>
          <a:bodyPr vert="horz" lIns="94046" tIns="47023" rIns="94046" bIns="4702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730631"/>
            <a:ext cx="4061460" cy="355970"/>
          </a:xfrm>
          <a:prstGeom prst="rect">
            <a:avLst/>
          </a:prstGeom>
        </p:spPr>
        <p:txBody>
          <a:bodyPr vert="horz" lIns="94046" tIns="47023" rIns="94046" bIns="470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309513" y="6730631"/>
            <a:ext cx="4061460" cy="355970"/>
          </a:xfrm>
          <a:prstGeom prst="rect">
            <a:avLst/>
          </a:prstGeom>
        </p:spPr>
        <p:txBody>
          <a:bodyPr vert="horz" lIns="94046" tIns="47023" rIns="94046" bIns="47023" rtlCol="0" anchor="b"/>
          <a:lstStyle>
            <a:lvl1pPr algn="r">
              <a:defRPr sz="1200"/>
            </a:lvl1pPr>
          </a:lstStyle>
          <a:p>
            <a:fld id="{DDD85BB4-D1EE-4771-B69F-2E3920087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220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85BB4-D1EE-4771-B69F-2E3920087E5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81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969692"/>
                </a:solidFill>
                <a:latin typeface="Carlito"/>
                <a:cs typeface="Carlito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C7B98B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525252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969692"/>
                </a:solidFill>
                <a:latin typeface="Carlito"/>
                <a:cs typeface="Carlito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013460"/>
            <a:ext cx="9144000" cy="5844540"/>
          </a:xfrm>
          <a:custGeom>
            <a:avLst/>
            <a:gdLst/>
            <a:ahLst/>
            <a:cxnLst/>
            <a:rect l="l" t="t" r="r" b="b"/>
            <a:pathLst>
              <a:path w="9144000" h="5844540">
                <a:moveTo>
                  <a:pt x="0" y="5844539"/>
                </a:moveTo>
                <a:lnTo>
                  <a:pt x="9144000" y="5844539"/>
                </a:lnTo>
                <a:lnTo>
                  <a:pt x="9144000" y="0"/>
                </a:lnTo>
                <a:lnTo>
                  <a:pt x="0" y="0"/>
                </a:lnTo>
                <a:lnTo>
                  <a:pt x="0" y="5844539"/>
                </a:lnTo>
                <a:close/>
              </a:path>
            </a:pathLst>
          </a:custGeom>
          <a:solidFill>
            <a:srgbClr val="ECE8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C7B98B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969692"/>
                </a:solidFill>
                <a:latin typeface="Carlito"/>
                <a:cs typeface="Carlito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013460"/>
            <a:ext cx="9144000" cy="5844540"/>
          </a:xfrm>
          <a:custGeom>
            <a:avLst/>
            <a:gdLst/>
            <a:ahLst/>
            <a:cxnLst/>
            <a:rect l="l" t="t" r="r" b="b"/>
            <a:pathLst>
              <a:path w="9144000" h="5844540">
                <a:moveTo>
                  <a:pt x="0" y="5844539"/>
                </a:moveTo>
                <a:lnTo>
                  <a:pt x="9144000" y="5844539"/>
                </a:lnTo>
                <a:lnTo>
                  <a:pt x="9144000" y="0"/>
                </a:lnTo>
                <a:lnTo>
                  <a:pt x="0" y="0"/>
                </a:lnTo>
                <a:lnTo>
                  <a:pt x="0" y="5844539"/>
                </a:lnTo>
                <a:close/>
              </a:path>
            </a:pathLst>
          </a:custGeom>
          <a:solidFill>
            <a:srgbClr val="ECE8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C7B98B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969692"/>
                </a:solidFill>
                <a:latin typeface="Carlito"/>
                <a:cs typeface="Carlito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969692"/>
                </a:solidFill>
                <a:latin typeface="Carlito"/>
                <a:cs typeface="Carlito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013460"/>
            <a:ext cx="9144000" cy="5844540"/>
          </a:xfrm>
          <a:custGeom>
            <a:avLst/>
            <a:gdLst/>
            <a:ahLst/>
            <a:cxnLst/>
            <a:rect l="l" t="t" r="r" b="b"/>
            <a:pathLst>
              <a:path w="9144000" h="5844540">
                <a:moveTo>
                  <a:pt x="0" y="5844539"/>
                </a:moveTo>
                <a:lnTo>
                  <a:pt x="9144000" y="5844539"/>
                </a:lnTo>
                <a:lnTo>
                  <a:pt x="9144000" y="0"/>
                </a:lnTo>
                <a:lnTo>
                  <a:pt x="0" y="0"/>
                </a:lnTo>
                <a:lnTo>
                  <a:pt x="0" y="5844539"/>
                </a:lnTo>
                <a:close/>
              </a:path>
            </a:pathLst>
          </a:custGeom>
          <a:solidFill>
            <a:srgbClr val="ECE8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30473" y="257048"/>
            <a:ext cx="3083052" cy="452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C7B98B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3119" y="2095982"/>
            <a:ext cx="5247640" cy="23323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525252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448420" y="6629196"/>
            <a:ext cx="231775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969692"/>
                </a:solidFill>
                <a:latin typeface="Carlito"/>
                <a:cs typeface="Carlito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3610610"/>
          </a:xfrm>
          <a:custGeom>
            <a:avLst/>
            <a:gdLst/>
            <a:ahLst/>
            <a:cxnLst/>
            <a:rect l="l" t="t" r="r" b="b"/>
            <a:pathLst>
              <a:path w="9144000" h="3610610">
                <a:moveTo>
                  <a:pt x="0" y="3610356"/>
                </a:moveTo>
                <a:lnTo>
                  <a:pt x="9144000" y="3610356"/>
                </a:lnTo>
                <a:lnTo>
                  <a:pt x="9144000" y="0"/>
                </a:lnTo>
                <a:lnTo>
                  <a:pt x="0" y="0"/>
                </a:lnTo>
                <a:lnTo>
                  <a:pt x="0" y="3610356"/>
                </a:lnTo>
                <a:close/>
              </a:path>
            </a:pathLst>
          </a:custGeom>
          <a:solidFill>
            <a:srgbClr val="ECE8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</a:t>
            </a:fld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746E47-7759-420E-ACF2-27FB337415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2708"/>
            <a:ext cx="9144000" cy="6528004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4430E6BA-3770-445F-9B30-B84FD218F2E5}"/>
              </a:ext>
            </a:extLst>
          </p:cNvPr>
          <p:cNvSpPr txBox="1">
            <a:spLocks/>
          </p:cNvSpPr>
          <p:nvPr/>
        </p:nvSpPr>
        <p:spPr>
          <a:xfrm>
            <a:off x="4343400" y="1094948"/>
            <a:ext cx="4606311" cy="1710839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95"/>
              </a:spcBef>
              <a:tabLst>
                <a:tab pos="3523615" algn="l"/>
              </a:tabLst>
            </a:pPr>
            <a:r>
              <a:rPr lang="en-US" sz="2800" b="1" spc="-5" dirty="0">
                <a:solidFill>
                  <a:srgbClr val="C7B9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CUSTOMER SERVICE PONDOK INDAH MALL</a:t>
            </a:r>
          </a:p>
        </p:txBody>
      </p:sp>
      <p:sp>
        <p:nvSpPr>
          <p:cNvPr id="12" name="object 8">
            <a:extLst>
              <a:ext uri="{FF2B5EF4-FFF2-40B4-BE49-F238E27FC236}">
                <a16:creationId xmlns:a16="http://schemas.microsoft.com/office/drawing/2014/main" id="{BE6DE537-FCF6-432D-8EB5-BC62603FCD62}"/>
              </a:ext>
            </a:extLst>
          </p:cNvPr>
          <p:cNvSpPr txBox="1"/>
          <p:nvPr/>
        </p:nvSpPr>
        <p:spPr>
          <a:xfrm>
            <a:off x="406783" y="3610610"/>
            <a:ext cx="8737217" cy="43537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ts val="3340"/>
              </a:lnSpc>
              <a:spcBef>
                <a:spcPts val="95"/>
              </a:spcBef>
              <a:tabLst>
                <a:tab pos="3523615" algn="l"/>
              </a:tabLst>
            </a:pPr>
            <a:r>
              <a:rPr lang="en-US" sz="5400" b="1" spc="-5" dirty="0">
                <a:solidFill>
                  <a:srgbClr val="C7B9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PRODUCT KNOWLEDGE </a:t>
            </a:r>
            <a:endParaRPr sz="5400" b="1" spc="-5" dirty="0">
              <a:solidFill>
                <a:srgbClr val="C7B9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F72BA3-15D4-4B7B-A32D-9EAC6AEF9C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781111"/>
            <a:ext cx="14954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104389" y="257048"/>
            <a:ext cx="49796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3523615" algn="l"/>
              </a:tabLst>
            </a:pPr>
            <a:r>
              <a:rPr lang="en-US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UPDATE TENANT PIM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4" name="Rectangle 3"/>
          <p:cNvSpPr/>
          <p:nvPr/>
        </p:nvSpPr>
        <p:spPr>
          <a:xfrm>
            <a:off x="762000" y="1613118"/>
            <a:ext cx="7386324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-apple-system"/>
              </a:rPr>
              <a:t>PERTANYAAN:</a:t>
            </a:r>
          </a:p>
          <a:p>
            <a:pPr marL="914400" indent="-914400">
              <a:buAutoNum type="arabicPeriod"/>
            </a:pPr>
            <a:r>
              <a:rPr lang="en-US" sz="2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-apple-system"/>
              </a:rPr>
              <a:t>Sebutkan</a:t>
            </a:r>
            <a:r>
              <a:rPr lang="en-US" sz="2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-apple-system"/>
              </a:rPr>
              <a:t> 5 tenant PIM 1 </a:t>
            </a:r>
            <a:r>
              <a:rPr lang="en-US" sz="2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-apple-system"/>
              </a:rPr>
              <a:t>lantai</a:t>
            </a:r>
            <a:r>
              <a:rPr lang="en-US" sz="2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-apple-system"/>
              </a:rPr>
              <a:t> Dasar</a:t>
            </a:r>
          </a:p>
          <a:p>
            <a:pPr marL="914400" indent="-914400">
              <a:buAutoNum type="arabicPeriod"/>
            </a:pPr>
            <a:r>
              <a:rPr lang="en-US" sz="2800" b="0" cap="none" spc="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-apple-system"/>
              </a:rPr>
              <a:t>Sebutkan</a:t>
            </a:r>
            <a:r>
              <a:rPr lang="en-US" sz="2800" b="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-apple-system"/>
              </a:rPr>
              <a:t> 5 tenant </a:t>
            </a:r>
            <a:r>
              <a:rPr lang="en-US" sz="2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-apple-system"/>
              </a:rPr>
              <a:t>F&amp;B di PIM 3</a:t>
            </a:r>
          </a:p>
        </p:txBody>
      </p:sp>
    </p:spTree>
    <p:extLst>
      <p:ext uri="{BB962C8B-B14F-4D97-AF65-F5344CB8AC3E}">
        <p14:creationId xmlns:p14="http://schemas.microsoft.com/office/powerpoint/2010/main" val="2821864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0A4E7-FA3B-2F89-CE68-814690AB7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B836A67-0169-6217-7F70-AE0F338F65E5}"/>
              </a:ext>
            </a:extLst>
          </p:cNvPr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595AC51-EE3A-E693-B8B9-0B3A95E41167}"/>
              </a:ext>
            </a:extLst>
          </p:cNvPr>
          <p:cNvSpPr txBox="1"/>
          <p:nvPr/>
        </p:nvSpPr>
        <p:spPr>
          <a:xfrm>
            <a:off x="2104389" y="257048"/>
            <a:ext cx="49796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3523615" algn="l"/>
              </a:tabLst>
            </a:pPr>
            <a:r>
              <a:rPr lang="en-US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PROSEDUR LOST &amp; FOUND</a:t>
            </a:r>
            <a:endParaRPr lang="en-US" sz="2800" dirty="0">
              <a:latin typeface="Times New Roman"/>
              <a:cs typeface="Times New Roman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4EE7062B-81C7-E229-6B9D-54A27DE7A5C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DEA468E-ADFF-1E8F-578E-EE4E39160BCC}"/>
              </a:ext>
            </a:extLst>
          </p:cNvPr>
          <p:cNvSpPr/>
          <p:nvPr/>
        </p:nvSpPr>
        <p:spPr>
          <a:xfrm>
            <a:off x="846445" y="1600200"/>
            <a:ext cx="2409967" cy="16682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Tim </a:t>
            </a:r>
            <a:r>
              <a:rPr lang="en-US" dirty="0" err="1"/>
              <a:t>menemukan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pemilik</a:t>
            </a:r>
            <a:r>
              <a:rPr lang="en-US" dirty="0"/>
              <a:t>/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tertinggal</a:t>
            </a:r>
            <a:r>
              <a:rPr lang="en-US" dirty="0"/>
              <a:t> di </a:t>
            </a:r>
            <a:r>
              <a:rPr lang="en-US" dirty="0" err="1"/>
              <a:t>seluruh</a:t>
            </a:r>
            <a:r>
              <a:rPr lang="en-US" dirty="0"/>
              <a:t> area PIM</a:t>
            </a:r>
          </a:p>
        </p:txBody>
      </p:sp>
      <p:sp>
        <p:nvSpPr>
          <p:cNvPr id="7" name="Right Arrow 6">
            <a:extLst>
              <a:ext uri="{FF2B5EF4-FFF2-40B4-BE49-F238E27FC236}">
                <a16:creationId xmlns:a16="http://schemas.microsoft.com/office/drawing/2014/main" id="{D7FD1FC2-BE09-3D6C-0C37-6D65EB9A2355}"/>
              </a:ext>
            </a:extLst>
          </p:cNvPr>
          <p:cNvSpPr/>
          <p:nvPr/>
        </p:nvSpPr>
        <p:spPr>
          <a:xfrm>
            <a:off x="3840280" y="2038516"/>
            <a:ext cx="1214651" cy="7915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94AE95E-EFFD-D165-E295-EE1C1AA4C2EE}"/>
              </a:ext>
            </a:extLst>
          </p:cNvPr>
          <p:cNvSpPr/>
          <p:nvPr/>
        </p:nvSpPr>
        <p:spPr>
          <a:xfrm>
            <a:off x="5638800" y="1600200"/>
            <a:ext cx="2409967" cy="16682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Melaporkan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menyerahkan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booth CS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tim</a:t>
            </a:r>
            <a:r>
              <a:rPr lang="en-US" dirty="0"/>
              <a:t> security </a:t>
            </a:r>
            <a:r>
              <a:rPr lang="en-US" dirty="0" err="1"/>
              <a:t>terdekat</a:t>
            </a:r>
            <a:endParaRPr lang="en-US" dirty="0"/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56D87582-F3FF-6448-7158-08FC5E5C2314}"/>
              </a:ext>
            </a:extLst>
          </p:cNvPr>
          <p:cNvSpPr/>
          <p:nvPr/>
        </p:nvSpPr>
        <p:spPr>
          <a:xfrm rot="5400000">
            <a:off x="6341659" y="3758070"/>
            <a:ext cx="1214651" cy="7915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5F576F2-8F66-8E21-E8D6-FBADF24436E3}"/>
              </a:ext>
            </a:extLst>
          </p:cNvPr>
          <p:cNvSpPr/>
          <p:nvPr/>
        </p:nvSpPr>
        <p:spPr>
          <a:xfrm>
            <a:off x="5744000" y="5039308"/>
            <a:ext cx="2409967" cy="16682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Tim CS </a:t>
            </a:r>
            <a:r>
              <a:rPr lang="en-US" dirty="0" err="1"/>
              <a:t>mencatat</a:t>
            </a:r>
            <a:r>
              <a:rPr lang="en-US" dirty="0"/>
              <a:t> di form lost &amp; found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lengkap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ditemukan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4EDA17-6594-98F8-40A9-C3AC4F882FB1}"/>
              </a:ext>
            </a:extLst>
          </p:cNvPr>
          <p:cNvSpPr txBox="1"/>
          <p:nvPr/>
        </p:nvSpPr>
        <p:spPr>
          <a:xfrm>
            <a:off x="0" y="4399186"/>
            <a:ext cx="5638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tertinggal</a:t>
            </a:r>
            <a:r>
              <a:rPr lang="en-US" dirty="0"/>
              <a:t> di </a:t>
            </a:r>
            <a:r>
              <a:rPr lang="en-US" dirty="0" err="1"/>
              <a:t>dalam</a:t>
            </a:r>
            <a:r>
              <a:rPr lang="en-US" dirty="0"/>
              <a:t> area tenant, </a:t>
            </a:r>
            <a:r>
              <a:rPr lang="en-US" dirty="0" err="1"/>
              <a:t>maka</a:t>
            </a:r>
            <a:r>
              <a:rPr lang="en-US" dirty="0"/>
              <a:t> </a:t>
            </a:r>
            <a:r>
              <a:rPr lang="en-US" dirty="0" err="1"/>
              <a:t>arahkan</a:t>
            </a:r>
            <a:r>
              <a:rPr lang="en-US" dirty="0"/>
              <a:t> tenant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wajib</a:t>
            </a:r>
            <a:r>
              <a:rPr lang="en-US" dirty="0"/>
              <a:t> </a:t>
            </a:r>
            <a:r>
              <a:rPr lang="en-US" dirty="0" err="1"/>
              <a:t>melaporkan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menyerahkan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pihak</a:t>
            </a:r>
            <a:r>
              <a:rPr lang="en-US" dirty="0"/>
              <a:t> </a:t>
            </a:r>
            <a:r>
              <a:rPr lang="en-US" dirty="0" err="1"/>
              <a:t>gedung</a:t>
            </a:r>
            <a:r>
              <a:rPr lang="en-US" dirty="0"/>
              <a:t> (security </a:t>
            </a:r>
            <a:r>
              <a:rPr lang="en-US" dirty="0" err="1"/>
              <a:t>atau</a:t>
            </a:r>
            <a:r>
              <a:rPr lang="en-US" dirty="0"/>
              <a:t> CS).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Apabila</a:t>
            </a:r>
            <a:r>
              <a:rPr lang="en-US" dirty="0"/>
              <a:t> tenant </a:t>
            </a:r>
            <a:r>
              <a:rPr lang="en-US" dirty="0" err="1"/>
              <a:t>punya</a:t>
            </a:r>
            <a:r>
              <a:rPr lang="en-US" dirty="0"/>
              <a:t> </a:t>
            </a:r>
            <a:r>
              <a:rPr lang="en-US" dirty="0" err="1"/>
              <a:t>prosedur</a:t>
            </a:r>
            <a:r>
              <a:rPr lang="en-US" dirty="0"/>
              <a:t> </a:t>
            </a:r>
            <a:r>
              <a:rPr lang="en-US" dirty="0" err="1"/>
              <a:t>sendiri</a:t>
            </a:r>
            <a:r>
              <a:rPr lang="en-US" dirty="0"/>
              <a:t>, </a:t>
            </a:r>
            <a:r>
              <a:rPr lang="en-US" dirty="0" err="1"/>
              <a:t>maka</a:t>
            </a:r>
            <a:r>
              <a:rPr lang="en-US" dirty="0"/>
              <a:t> tenant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dirty="0" err="1"/>
              <a:t>wajib</a:t>
            </a:r>
            <a:r>
              <a:rPr lang="en-US" dirty="0"/>
              <a:t> </a:t>
            </a:r>
            <a:r>
              <a:rPr lang="en-US" dirty="0" err="1"/>
              <a:t>menginformasikan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Hotline PIM agar </a:t>
            </a:r>
            <a:r>
              <a:rPr lang="en-US" dirty="0" err="1"/>
              <a:t>tim</a:t>
            </a:r>
            <a:r>
              <a:rPr lang="en-US" dirty="0"/>
              <a:t> </a:t>
            </a:r>
            <a:r>
              <a:rPr lang="en-US" dirty="0" err="1"/>
              <a:t>gedung</a:t>
            </a:r>
            <a:r>
              <a:rPr lang="en-US" dirty="0"/>
              <a:t>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dirty="0" err="1"/>
              <a:t>terinfo</a:t>
            </a:r>
            <a:r>
              <a:rPr lang="en-US" dirty="0"/>
              <a:t> </a:t>
            </a:r>
            <a:r>
              <a:rPr lang="en-US" dirty="0" err="1"/>
              <a:t>mengenai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8715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24906" y="204497"/>
            <a:ext cx="7420609" cy="750847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700" algn="ctr">
              <a:spcBef>
                <a:spcPts val="95"/>
              </a:spcBef>
            </a:pPr>
            <a:r>
              <a:rPr lang="en-US" sz="2400" spc="-5"/>
              <a:t>U N I F O R M E D &amp;</a:t>
            </a:r>
            <a:br>
              <a:rPr lang="en-US" sz="2400" spc="-5" dirty="0"/>
            </a:br>
            <a:r>
              <a:rPr lang="en-US" sz="2400" spc="-5"/>
              <a:t> N O N - U N I F O R M E D  C O L L E A G U E S</a:t>
            </a:r>
            <a:endParaRPr lang="en-US" sz="240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304800" y="1367329"/>
            <a:ext cx="6018011" cy="501675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354965" marR="79375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dirty="0">
                <a:latin typeface="Carlito"/>
                <a:cs typeface="Carlito"/>
              </a:rPr>
              <a:t>Jenis </a:t>
            </a:r>
            <a:r>
              <a:rPr lang="en-US" sz="2000" dirty="0" err="1">
                <a:latin typeface="Carlito"/>
                <a:cs typeface="Carlito"/>
              </a:rPr>
              <a:t>seragam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sesuai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dengan</a:t>
            </a:r>
            <a:r>
              <a:rPr lang="en-US" sz="2000" dirty="0">
                <a:latin typeface="Carlito"/>
                <a:cs typeface="Carlito"/>
              </a:rPr>
              <a:t> schedule </a:t>
            </a:r>
            <a:r>
              <a:rPr lang="en-US" sz="2000" dirty="0" err="1">
                <a:latin typeface="Carlito"/>
                <a:cs typeface="Carlito"/>
              </a:rPr>
              <a:t>penggunaan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seragam</a:t>
            </a:r>
            <a:r>
              <a:rPr lang="en-US" sz="2000" dirty="0">
                <a:latin typeface="Carlito"/>
                <a:cs typeface="Carlito"/>
              </a:rPr>
              <a:t> yang </a:t>
            </a:r>
            <a:r>
              <a:rPr lang="en-US" sz="2000" dirty="0" err="1">
                <a:latin typeface="Carlito"/>
                <a:cs typeface="Carlito"/>
              </a:rPr>
              <a:t>telah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ditentukan</a:t>
            </a:r>
            <a:endParaRPr lang="en-US" sz="2000" dirty="0">
              <a:latin typeface="Carlito"/>
              <a:cs typeface="Carlito"/>
            </a:endParaRPr>
          </a:p>
          <a:p>
            <a:pPr marL="354965" marR="793750" indent="-342900" algn="just"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dirty="0" err="1">
                <a:latin typeface="Carlito"/>
                <a:cs typeface="Carlito"/>
              </a:rPr>
              <a:t>Dilarang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melipat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seragam</a:t>
            </a:r>
            <a:r>
              <a:rPr lang="en-US" sz="2000" dirty="0">
                <a:latin typeface="Carlito"/>
                <a:cs typeface="Carlito"/>
              </a:rPr>
              <a:t> </a:t>
            </a:r>
          </a:p>
          <a:p>
            <a:pPr marL="354965" marR="793750" indent="-342900" algn="just"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dirty="0" err="1">
                <a:latin typeface="Carlito"/>
                <a:cs typeface="Carlito"/>
              </a:rPr>
              <a:t>Dilarang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mengecilkan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seragam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tanpa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izin</a:t>
            </a:r>
            <a:r>
              <a:rPr lang="en-US" sz="2000" dirty="0">
                <a:latin typeface="Carlito"/>
                <a:cs typeface="Carlito"/>
              </a:rPr>
              <a:t> </a:t>
            </a:r>
          </a:p>
          <a:p>
            <a:pPr marL="354965" marR="79375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dirty="0" err="1">
                <a:latin typeface="Carlito"/>
                <a:cs typeface="Carlito"/>
              </a:rPr>
              <a:t>Dilarang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menggunakan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seragam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apabila</a:t>
            </a:r>
            <a:r>
              <a:rPr lang="en-US" sz="2000" dirty="0">
                <a:latin typeface="Carlito"/>
                <a:cs typeface="Carlito"/>
              </a:rPr>
              <a:t> CS </a:t>
            </a:r>
            <a:r>
              <a:rPr lang="en-US" sz="2000" dirty="0" err="1">
                <a:latin typeface="Carlito"/>
                <a:cs typeface="Carlito"/>
              </a:rPr>
              <a:t>sudah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berada</a:t>
            </a:r>
            <a:r>
              <a:rPr lang="en-US" sz="2000" dirty="0">
                <a:latin typeface="Carlito"/>
                <a:cs typeface="Carlito"/>
              </a:rPr>
              <a:t> di area </a:t>
            </a:r>
            <a:r>
              <a:rPr lang="en-US" sz="2000" dirty="0" err="1">
                <a:latin typeface="Carlito"/>
                <a:cs typeface="Carlito"/>
              </a:rPr>
              <a:t>luar</a:t>
            </a:r>
            <a:r>
              <a:rPr lang="en-US" sz="2000" dirty="0">
                <a:latin typeface="Carlito"/>
                <a:cs typeface="Carlito"/>
              </a:rPr>
              <a:t> mall</a:t>
            </a:r>
          </a:p>
          <a:p>
            <a:pPr marL="354965" marR="793750" indent="-342900" algn="just"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dirty="0" err="1">
                <a:latin typeface="Carlito"/>
                <a:cs typeface="Carlito"/>
              </a:rPr>
              <a:t>Dilarang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merokok</a:t>
            </a:r>
            <a:r>
              <a:rPr lang="en-US" sz="2000" dirty="0">
                <a:latin typeface="Carlito"/>
                <a:cs typeface="Carlito"/>
              </a:rPr>
              <a:t> / </a:t>
            </a:r>
            <a:r>
              <a:rPr lang="en-US" sz="2000" dirty="0" err="1">
                <a:latin typeface="Carlito"/>
                <a:cs typeface="Carlito"/>
              </a:rPr>
              <a:t>minum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alkohol</a:t>
            </a:r>
            <a:r>
              <a:rPr lang="en-US" sz="2000" dirty="0">
                <a:latin typeface="Carlito"/>
                <a:cs typeface="Carlito"/>
              </a:rPr>
              <a:t> / hang out </a:t>
            </a:r>
            <a:r>
              <a:rPr lang="en-US" sz="2000" dirty="0" err="1">
                <a:latin typeface="Carlito"/>
                <a:cs typeface="Carlito"/>
              </a:rPr>
              <a:t>saat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petugas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masih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menggunakan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seragam</a:t>
            </a:r>
            <a:endParaRPr lang="en-US" sz="2000" dirty="0">
              <a:latin typeface="Carlito"/>
              <a:cs typeface="Carlito"/>
            </a:endParaRPr>
          </a:p>
          <a:p>
            <a:pPr marL="354965" marR="793750" indent="-342900" algn="just"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dirty="0" err="1">
                <a:latin typeface="Carlito"/>
                <a:cs typeface="Carlito"/>
              </a:rPr>
              <a:t>Menggunakan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kaos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dalam</a:t>
            </a:r>
            <a:r>
              <a:rPr lang="en-US" sz="2000" dirty="0">
                <a:latin typeface="Carlito"/>
                <a:cs typeface="Carlito"/>
              </a:rPr>
              <a:t> yang tipis agar </a:t>
            </a:r>
            <a:r>
              <a:rPr lang="en-US" sz="2000" dirty="0" err="1">
                <a:latin typeface="Carlito"/>
                <a:cs typeface="Carlito"/>
              </a:rPr>
              <a:t>keringat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diserap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dan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tidak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menyebabkan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pakaian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seragam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terlihat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basah</a:t>
            </a:r>
            <a:r>
              <a:rPr lang="en-US" sz="2000" dirty="0">
                <a:latin typeface="Carlito"/>
                <a:cs typeface="Carlito"/>
              </a:rPr>
              <a:t> di area </a:t>
            </a:r>
            <a:r>
              <a:rPr lang="en-US" sz="2000" dirty="0" err="1">
                <a:latin typeface="Carlito"/>
                <a:cs typeface="Carlito"/>
              </a:rPr>
              <a:t>tertentu</a:t>
            </a:r>
            <a:r>
              <a:rPr lang="en-US" sz="2000" dirty="0">
                <a:latin typeface="Carlito"/>
                <a:cs typeface="Carlito"/>
              </a:rPr>
              <a:t> (</a:t>
            </a:r>
            <a:r>
              <a:rPr lang="en-US" sz="2000" dirty="0" err="1">
                <a:latin typeface="Carlito"/>
                <a:cs typeface="Carlito"/>
              </a:rPr>
              <a:t>ketiak</a:t>
            </a:r>
            <a:r>
              <a:rPr lang="en-US" sz="2000" dirty="0">
                <a:latin typeface="Carlito"/>
                <a:cs typeface="Carlito"/>
              </a:rPr>
              <a:t>, </a:t>
            </a:r>
            <a:r>
              <a:rPr lang="en-US" sz="2000" dirty="0" err="1">
                <a:latin typeface="Carlito"/>
                <a:cs typeface="Carlito"/>
              </a:rPr>
              <a:t>leher</a:t>
            </a:r>
            <a:r>
              <a:rPr lang="en-US" sz="2000" dirty="0">
                <a:latin typeface="Carlito"/>
                <a:cs typeface="Carlito"/>
              </a:rPr>
              <a:t>, </a:t>
            </a:r>
            <a:r>
              <a:rPr lang="en-US" sz="2000" dirty="0" err="1">
                <a:latin typeface="Carlito"/>
                <a:cs typeface="Carlito"/>
              </a:rPr>
              <a:t>punggung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dan</a:t>
            </a:r>
            <a:r>
              <a:rPr lang="en-US" sz="2000" dirty="0">
                <a:latin typeface="Carlito"/>
                <a:cs typeface="Carlito"/>
              </a:rPr>
              <a:t> area </a:t>
            </a:r>
            <a:r>
              <a:rPr lang="en-US" sz="2000" dirty="0" err="1">
                <a:latin typeface="Carlito"/>
                <a:cs typeface="Carlito"/>
              </a:rPr>
              <a:t>lainnya</a:t>
            </a:r>
            <a:r>
              <a:rPr lang="en-US" sz="2000" dirty="0">
                <a:latin typeface="Carlito"/>
                <a:cs typeface="Carlito"/>
              </a:rPr>
              <a:t>)</a:t>
            </a:r>
          </a:p>
          <a:p>
            <a:pPr marL="354965" marR="394970" indent="-342900" algn="just">
              <a:lnSpc>
                <a:spcPct val="80100"/>
              </a:lnSpc>
              <a:spcBef>
                <a:spcPts val="6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dirty="0">
                <a:latin typeface="Carlito"/>
                <a:cs typeface="Carlito"/>
              </a:rPr>
              <a:t>Nametag </a:t>
            </a:r>
            <a:r>
              <a:rPr lang="en-US" sz="2000" dirty="0" err="1">
                <a:latin typeface="Carlito"/>
                <a:cs typeface="Carlito"/>
              </a:rPr>
              <a:t>selalu</a:t>
            </a:r>
            <a:r>
              <a:rPr lang="en-US" sz="2000" dirty="0">
                <a:latin typeface="Carlito"/>
                <a:cs typeface="Carlito"/>
              </a:rPr>
              <a:t> </a:t>
            </a:r>
            <a:r>
              <a:rPr lang="en-US" sz="2000" dirty="0" err="1">
                <a:latin typeface="Carlito"/>
                <a:cs typeface="Carlito"/>
              </a:rPr>
              <a:t>dipakai</a:t>
            </a:r>
            <a:endParaRPr lang="en-US" sz="2000" dirty="0">
              <a:latin typeface="Carlito"/>
              <a:cs typeface="Carlito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4683175-0A62-7824-C1FF-FBB8B4F9A5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9" r="14397"/>
          <a:stretch/>
        </p:blipFill>
        <p:spPr>
          <a:xfrm>
            <a:off x="6042836" y="1654469"/>
            <a:ext cx="2405584" cy="4484508"/>
          </a:xfrm>
          <a:prstGeom prst="rect">
            <a:avLst/>
          </a:prstGeom>
        </p:spPr>
      </p:pic>
      <p:sp>
        <p:nvSpPr>
          <p:cNvPr id="8" name="object 35">
            <a:extLst>
              <a:ext uri="{FF2B5EF4-FFF2-40B4-BE49-F238E27FC236}">
                <a16:creationId xmlns:a16="http://schemas.microsoft.com/office/drawing/2014/main" id="{A24DD739-C834-4F35-817A-6EC83B919C7D}"/>
              </a:ext>
            </a:extLst>
          </p:cNvPr>
          <p:cNvSpPr/>
          <p:nvPr/>
        </p:nvSpPr>
        <p:spPr>
          <a:xfrm>
            <a:off x="7823189" y="5568747"/>
            <a:ext cx="644652" cy="8153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30413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91315" y="2225565"/>
            <a:ext cx="4252685" cy="29615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47389" y="257048"/>
            <a:ext cx="26968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F</a:t>
            </a:r>
            <a:r>
              <a:rPr spc="-325" dirty="0"/>
              <a:t> </a:t>
            </a:r>
            <a:r>
              <a:rPr spc="-5" dirty="0"/>
              <a:t>R</a:t>
            </a:r>
            <a:r>
              <a:rPr spc="-320" dirty="0"/>
              <a:t> </a:t>
            </a:r>
            <a:r>
              <a:rPr spc="-5" dirty="0"/>
              <a:t>A</a:t>
            </a:r>
            <a:r>
              <a:rPr spc="-320" dirty="0"/>
              <a:t> </a:t>
            </a:r>
            <a:r>
              <a:rPr spc="-5" dirty="0"/>
              <a:t>G</a:t>
            </a:r>
            <a:r>
              <a:rPr spc="-325" dirty="0"/>
              <a:t> </a:t>
            </a:r>
            <a:r>
              <a:rPr spc="-5" dirty="0"/>
              <a:t>R</a:t>
            </a:r>
            <a:r>
              <a:rPr spc="-310" dirty="0"/>
              <a:t> </a:t>
            </a:r>
            <a:r>
              <a:rPr spc="-5" dirty="0"/>
              <a:t>A</a:t>
            </a:r>
            <a:r>
              <a:rPr spc="-310" dirty="0"/>
              <a:t> </a:t>
            </a:r>
            <a:r>
              <a:rPr spc="-5" dirty="0"/>
              <a:t>N</a:t>
            </a:r>
            <a:r>
              <a:rPr spc="-310" dirty="0"/>
              <a:t> </a:t>
            </a:r>
            <a:r>
              <a:rPr spc="-5" dirty="0"/>
              <a:t>C</a:t>
            </a:r>
            <a:r>
              <a:rPr spc="-315" dirty="0"/>
              <a:t> </a:t>
            </a:r>
            <a:r>
              <a:rPr spc="-5" dirty="0"/>
              <a:t>E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73064" y="1352227"/>
            <a:ext cx="5084736" cy="5286062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354965" marR="79375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dirty="0">
                <a:latin typeface="Carlito"/>
                <a:cs typeface="Carlito"/>
              </a:rPr>
              <a:t>Bau badan </a:t>
            </a:r>
            <a:r>
              <a:rPr lang="en-US" sz="1600" dirty="0" err="1">
                <a:latin typeface="Carlito"/>
                <a:cs typeface="Carlito"/>
              </a:rPr>
              <a:t>harus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dihilangkan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setiap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saat</a:t>
            </a:r>
            <a:r>
              <a:rPr lang="en-US" sz="1600" dirty="0">
                <a:latin typeface="Carlito"/>
                <a:cs typeface="Carlito"/>
              </a:rPr>
              <a:t>.</a:t>
            </a:r>
            <a:endParaRPr lang="en-US" sz="1600" dirty="0">
              <a:cs typeface="Calibri"/>
            </a:endParaRPr>
          </a:p>
          <a:p>
            <a:pPr marL="12065" marR="793750" algn="just">
              <a:lnSpc>
                <a:spcPct val="10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endParaRPr lang="en-US" sz="1600" dirty="0">
              <a:latin typeface="Carlito"/>
              <a:cs typeface="Carlito"/>
            </a:endParaRPr>
          </a:p>
          <a:p>
            <a:pPr marL="354965" marR="793750" indent="-342900" algn="just"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dirty="0" err="1">
                <a:latin typeface="Carlito"/>
                <a:cs typeface="Carlito"/>
              </a:rPr>
              <a:t>Deodoran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atau</a:t>
            </a:r>
            <a:r>
              <a:rPr lang="en-US" sz="1600" dirty="0">
                <a:latin typeface="Carlito"/>
                <a:cs typeface="Carlito"/>
              </a:rPr>
              <a:t> antiperspirant </a:t>
            </a:r>
            <a:r>
              <a:rPr lang="en-US" sz="1600" dirty="0" err="1">
                <a:latin typeface="Carlito"/>
                <a:cs typeface="Carlito"/>
              </a:rPr>
              <a:t>harus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digunakan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untuk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mencegah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bau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badan</a:t>
            </a:r>
            <a:r>
              <a:rPr lang="en-US" sz="1600" dirty="0">
                <a:latin typeface="Carlito"/>
                <a:cs typeface="Carlito"/>
              </a:rPr>
              <a:t> (tips </a:t>
            </a:r>
            <a:r>
              <a:rPr lang="en-US" sz="1600" dirty="0" err="1">
                <a:latin typeface="Carlito"/>
                <a:cs typeface="Carlito"/>
              </a:rPr>
              <a:t>untuk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penggunaan</a:t>
            </a:r>
            <a:r>
              <a:rPr lang="en-US" sz="1600" dirty="0">
                <a:latin typeface="Carlito"/>
                <a:cs typeface="Carlito"/>
              </a:rPr>
              <a:t> deodorant / antiperspirant, </a:t>
            </a:r>
            <a:r>
              <a:rPr lang="en-US" sz="1600" dirty="0" err="1">
                <a:latin typeface="Carlito"/>
                <a:cs typeface="Carlito"/>
              </a:rPr>
              <a:t>setelah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digunakan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biarkan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kering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beberapa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saat</a:t>
            </a:r>
            <a:r>
              <a:rPr lang="en-US" sz="1600" dirty="0">
                <a:latin typeface="Carlito"/>
                <a:cs typeface="Carlito"/>
              </a:rPr>
              <a:t> agar </a:t>
            </a:r>
            <a:r>
              <a:rPr lang="en-US" sz="1600" dirty="0" err="1">
                <a:latin typeface="Carlito"/>
                <a:cs typeface="Carlito"/>
              </a:rPr>
              <a:t>tidak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meninggalkan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noda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pada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baju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bagian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ketiak</a:t>
            </a:r>
            <a:r>
              <a:rPr lang="en-US" sz="1600" dirty="0">
                <a:latin typeface="Carlito"/>
                <a:cs typeface="Carlito"/>
              </a:rPr>
              <a:t>).</a:t>
            </a:r>
          </a:p>
          <a:p>
            <a:pPr marL="354965" marR="79375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endParaRPr lang="en-US" sz="1600" dirty="0">
              <a:latin typeface="Carlito"/>
              <a:cs typeface="Carlito"/>
            </a:endParaRPr>
          </a:p>
          <a:p>
            <a:pPr marL="354965" marR="793750" indent="-342900" algn="just"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dirty="0" err="1">
                <a:latin typeface="Carlito"/>
                <a:cs typeface="Carlito"/>
              </a:rPr>
              <a:t>Gunakan</a:t>
            </a:r>
            <a:r>
              <a:rPr lang="en-US" sz="1600" dirty="0">
                <a:latin typeface="Carlito"/>
                <a:cs typeface="Carlito"/>
              </a:rPr>
              <a:t> parfum / </a:t>
            </a:r>
            <a:r>
              <a:rPr lang="en-US" sz="1600" dirty="0" err="1">
                <a:latin typeface="Carlito"/>
                <a:cs typeface="Carlito"/>
              </a:rPr>
              <a:t>pewangi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dengan</a:t>
            </a:r>
            <a:r>
              <a:rPr lang="en-US" sz="1600" dirty="0">
                <a:latin typeface="Carlito"/>
                <a:cs typeface="Carlito"/>
              </a:rPr>
              <a:t> aroma yang soft / </a:t>
            </a:r>
            <a:r>
              <a:rPr lang="en-US" sz="1600" dirty="0" err="1">
                <a:latin typeface="Carlito"/>
                <a:cs typeface="Carlito"/>
              </a:rPr>
              <a:t>tidak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tajam</a:t>
            </a:r>
            <a:r>
              <a:rPr lang="en-US" sz="1600" dirty="0">
                <a:latin typeface="Carlito"/>
                <a:cs typeface="Carlito"/>
              </a:rPr>
              <a:t> </a:t>
            </a:r>
          </a:p>
          <a:p>
            <a:pPr marL="12065" marR="793750" algn="just">
              <a:spcBef>
                <a:spcPts val="100"/>
              </a:spcBef>
              <a:tabLst>
                <a:tab pos="354965" algn="l"/>
                <a:tab pos="355600" algn="l"/>
              </a:tabLst>
            </a:pPr>
            <a:endParaRPr lang="en-US" sz="1600" dirty="0">
              <a:latin typeface="Carlito"/>
              <a:cs typeface="Carlito"/>
            </a:endParaRPr>
          </a:p>
          <a:p>
            <a:pPr marL="354965" marR="79375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dirty="0">
                <a:latin typeface="Carlito"/>
                <a:cs typeface="Carlito"/>
              </a:rPr>
              <a:t>Parfum, </a:t>
            </a:r>
            <a:r>
              <a:rPr lang="en-US" sz="1600" dirty="0" err="1">
                <a:latin typeface="Carlito"/>
                <a:cs typeface="Carlito"/>
              </a:rPr>
              <a:t>pewangi</a:t>
            </a:r>
            <a:r>
              <a:rPr lang="en-US" sz="1600" dirty="0">
                <a:latin typeface="Carlito"/>
                <a:cs typeface="Carlito"/>
              </a:rPr>
              <a:t>, dan </a:t>
            </a:r>
            <a:r>
              <a:rPr lang="en-US" sz="1600" dirty="0" err="1">
                <a:latin typeface="Carlito"/>
                <a:cs typeface="Carlito"/>
              </a:rPr>
              <a:t>pewangi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lainnya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dapat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digunakan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secukupnya</a:t>
            </a:r>
            <a:r>
              <a:rPr lang="en-US" sz="1600" dirty="0">
                <a:latin typeface="Carlito"/>
                <a:cs typeface="Carlito"/>
              </a:rPr>
              <a:t>.</a:t>
            </a:r>
          </a:p>
          <a:p>
            <a:pPr marL="354965" marR="793750" indent="-342900" algn="just"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endParaRPr lang="en-US" sz="1600" dirty="0">
              <a:latin typeface="Carlito"/>
              <a:cs typeface="Carlito"/>
            </a:endParaRPr>
          </a:p>
          <a:p>
            <a:pPr marL="354965" marR="793750" indent="-342900" algn="just"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dirty="0" err="1">
                <a:latin typeface="Carlito"/>
                <a:cs typeface="Carlito"/>
              </a:rPr>
              <a:t>Dilarang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menyemprotkan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parfum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ke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seragam</a:t>
            </a:r>
            <a:r>
              <a:rPr lang="en-US" sz="1600" dirty="0">
                <a:latin typeface="Carlito"/>
                <a:cs typeface="Carlito"/>
              </a:rPr>
              <a:t>, parfum </a:t>
            </a:r>
            <a:r>
              <a:rPr lang="en-US" sz="1600" dirty="0" err="1">
                <a:latin typeface="Carlito"/>
                <a:cs typeface="Carlito"/>
              </a:rPr>
              <a:t>disemprotkan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ke</a:t>
            </a:r>
            <a:r>
              <a:rPr lang="en-US" sz="1600" dirty="0">
                <a:latin typeface="Carlito"/>
                <a:cs typeface="Carlito"/>
              </a:rPr>
              <a:t> </a:t>
            </a:r>
            <a:r>
              <a:rPr lang="en-US" sz="1600" dirty="0" err="1">
                <a:latin typeface="Carlito"/>
                <a:cs typeface="Carlito"/>
              </a:rPr>
              <a:t>bagian</a:t>
            </a:r>
            <a:r>
              <a:rPr lang="en-US" sz="1600" dirty="0">
                <a:latin typeface="Carlito"/>
                <a:cs typeface="Carlito"/>
              </a:rPr>
              <a:t> </a:t>
            </a:r>
            <a:r>
              <a:rPr lang="en-US" sz="1600" dirty="0" err="1">
                <a:latin typeface="Carlito"/>
                <a:cs typeface="Carlito"/>
              </a:rPr>
              <a:t>tubuh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seperti</a:t>
            </a:r>
            <a:r>
              <a:rPr lang="en-US" sz="1600" dirty="0">
                <a:latin typeface="Carlito"/>
                <a:cs typeface="Carlito"/>
              </a:rPr>
              <a:t> di </a:t>
            </a:r>
            <a:r>
              <a:rPr lang="en-US" sz="1600" dirty="0" err="1">
                <a:latin typeface="Carlito"/>
                <a:cs typeface="Carlito"/>
              </a:rPr>
              <a:t>pergelangan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tangan</a:t>
            </a:r>
            <a:r>
              <a:rPr lang="en-US" sz="1600" dirty="0">
                <a:latin typeface="Carlito"/>
                <a:cs typeface="Carlito"/>
              </a:rPr>
              <a:t> dan </a:t>
            </a:r>
            <a:r>
              <a:rPr lang="en-US" sz="1600" dirty="0" err="1">
                <a:latin typeface="Carlito"/>
                <a:cs typeface="Carlito"/>
              </a:rPr>
              <a:t>belakang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telinga</a:t>
            </a:r>
            <a:r>
              <a:rPr lang="en-US" sz="1600" dirty="0">
                <a:latin typeface="Carlito"/>
                <a:cs typeface="Carlito"/>
              </a:rPr>
              <a:t> dan </a:t>
            </a:r>
            <a:r>
              <a:rPr lang="en-US" sz="1600" dirty="0" err="1">
                <a:latin typeface="Carlito"/>
                <a:cs typeface="Carlito"/>
              </a:rPr>
              <a:t>leher</a:t>
            </a:r>
            <a:r>
              <a:rPr lang="en-US" sz="1600" dirty="0">
                <a:latin typeface="Carlito"/>
                <a:cs typeface="Carlito"/>
              </a:rPr>
              <a:t>, </a:t>
            </a:r>
            <a:r>
              <a:rPr lang="en-US" sz="1600" dirty="0" err="1">
                <a:latin typeface="Carlito"/>
                <a:cs typeface="Carlito"/>
              </a:rPr>
              <a:t>atau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semprotkan</a:t>
            </a:r>
            <a:r>
              <a:rPr lang="en-US" sz="1600" dirty="0">
                <a:latin typeface="Carlito"/>
                <a:cs typeface="Carlito"/>
              </a:rPr>
              <a:t> di baju </a:t>
            </a:r>
            <a:r>
              <a:rPr lang="en-US" sz="1600" dirty="0" err="1">
                <a:latin typeface="Carlito"/>
                <a:cs typeface="Carlito"/>
              </a:rPr>
              <a:t>kaos</a:t>
            </a:r>
            <a:r>
              <a:rPr lang="en-US" sz="1600" dirty="0">
                <a:latin typeface="Carlito"/>
                <a:cs typeface="Carlito"/>
              </a:rPr>
              <a:t> </a:t>
            </a:r>
            <a:r>
              <a:rPr lang="en-US" sz="1600" dirty="0" err="1">
                <a:latin typeface="Carlito"/>
                <a:cs typeface="Carlito"/>
              </a:rPr>
              <a:t>dalam</a:t>
            </a:r>
            <a:r>
              <a:rPr lang="en-US" sz="1600" dirty="0">
                <a:latin typeface="Carlito"/>
                <a:cs typeface="Carlito"/>
              </a:rPr>
              <a:t>. 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62723" y="317641"/>
            <a:ext cx="760158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en-US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STANDAR LAYANAN SECARA UMUM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EAACF64-7070-452C-9FEC-CC45F21A1E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4553" b="9488"/>
          <a:stretch/>
        </p:blipFill>
        <p:spPr>
          <a:xfrm>
            <a:off x="43069" y="1268259"/>
            <a:ext cx="2082004" cy="17623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8E30D8-E27E-4B98-A278-046FAD6FD8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6" t="1268" r="14179" b="9356"/>
          <a:stretch/>
        </p:blipFill>
        <p:spPr>
          <a:xfrm>
            <a:off x="2337685" y="1268261"/>
            <a:ext cx="2145091" cy="18157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0A41295-D735-4978-A6A0-A74F026DB1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3560" b="20075"/>
          <a:stretch/>
        </p:blipFill>
        <p:spPr>
          <a:xfrm>
            <a:off x="4664652" y="1268261"/>
            <a:ext cx="2119440" cy="181574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102E055-029C-4E41-B826-CB78881DA6EE}"/>
              </a:ext>
            </a:extLst>
          </p:cNvPr>
          <p:cNvSpPr/>
          <p:nvPr/>
        </p:nvSpPr>
        <p:spPr>
          <a:xfrm>
            <a:off x="274983" y="5163571"/>
            <a:ext cx="871993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Notes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err="1"/>
              <a:t>Sikap</a:t>
            </a:r>
            <a:r>
              <a:rPr lang="en-US" sz="1600" b="1" dirty="0"/>
              <a:t> </a:t>
            </a:r>
            <a:r>
              <a:rPr lang="en-US" sz="1600" b="1" dirty="0" err="1"/>
              <a:t>berdiri</a:t>
            </a:r>
            <a:r>
              <a:rPr lang="en-US" sz="1600" b="1" dirty="0"/>
              <a:t> </a:t>
            </a:r>
            <a:r>
              <a:rPr lang="en-US" sz="1600" b="1" dirty="0" err="1"/>
              <a:t>wajib</a:t>
            </a:r>
            <a:r>
              <a:rPr lang="en-US" sz="1600" b="1" dirty="0"/>
              <a:t> </a:t>
            </a:r>
            <a:r>
              <a:rPr lang="en-US" sz="1600" b="1" dirty="0" err="1"/>
              <a:t>dilakukan</a:t>
            </a:r>
            <a:r>
              <a:rPr lang="en-US" sz="1600" b="1" dirty="0"/>
              <a:t> </a:t>
            </a:r>
            <a:r>
              <a:rPr lang="en-US" sz="1600" b="1" dirty="0" err="1"/>
              <a:t>saat</a:t>
            </a:r>
            <a:r>
              <a:rPr lang="en-US" sz="1600" b="1" dirty="0"/>
              <a:t> </a:t>
            </a:r>
            <a:r>
              <a:rPr lang="en-US" sz="1600" b="1" dirty="0" err="1"/>
              <a:t>Pelanggan</a:t>
            </a:r>
            <a:r>
              <a:rPr lang="en-US" sz="1600" b="1" dirty="0"/>
              <a:t> </a:t>
            </a:r>
            <a:r>
              <a:rPr lang="en-US" sz="1600" b="1" dirty="0" err="1"/>
              <a:t>datang</a:t>
            </a:r>
            <a:r>
              <a:rPr lang="en-US" sz="1600" b="1" dirty="0"/>
              <a:t> </a:t>
            </a:r>
            <a:r>
              <a:rPr lang="en-US" sz="1600" b="1" dirty="0" err="1"/>
              <a:t>serta</a:t>
            </a:r>
            <a:r>
              <a:rPr lang="en-US" sz="1600" b="1" dirty="0"/>
              <a:t> </a:t>
            </a:r>
            <a:r>
              <a:rPr lang="en-US" sz="1600" b="1" dirty="0" err="1"/>
              <a:t>Penerimaan</a:t>
            </a:r>
            <a:r>
              <a:rPr lang="en-US" sz="1600" b="1" dirty="0"/>
              <a:t> </a:t>
            </a:r>
            <a:r>
              <a:rPr lang="en-US" sz="1600" b="1" dirty="0" err="1"/>
              <a:t>atau</a:t>
            </a:r>
            <a:r>
              <a:rPr lang="en-US" sz="1600" b="1" dirty="0"/>
              <a:t> </a:t>
            </a:r>
            <a:r>
              <a:rPr lang="en-US" sz="1600" b="1" dirty="0" err="1"/>
              <a:t>pemberian</a:t>
            </a:r>
            <a:r>
              <a:rPr lang="en-US" sz="1600" b="1" dirty="0"/>
              <a:t> </a:t>
            </a:r>
            <a:r>
              <a:rPr lang="en-US" sz="1600" b="1" dirty="0" err="1"/>
              <a:t>dokumen</a:t>
            </a:r>
            <a:r>
              <a:rPr lang="en-US" sz="1600" b="1" dirty="0"/>
              <a:t> </a:t>
            </a:r>
            <a:r>
              <a:rPr lang="en-US" sz="1600" b="1" dirty="0" err="1"/>
              <a:t>apapun</a:t>
            </a:r>
            <a:r>
              <a:rPr lang="en-US" sz="1600" b="1" dirty="0"/>
              <a:t> (</a:t>
            </a:r>
            <a:r>
              <a:rPr lang="en-US" sz="1600" b="1" dirty="0" err="1"/>
              <a:t>contoh</a:t>
            </a:r>
            <a:r>
              <a:rPr lang="en-US" sz="1600" b="1" dirty="0"/>
              <a:t> </a:t>
            </a:r>
            <a:r>
              <a:rPr lang="en-US" sz="1600" b="1" dirty="0" err="1"/>
              <a:t>surat</a:t>
            </a:r>
            <a:r>
              <a:rPr lang="en-US" sz="1600" b="1" dirty="0"/>
              <a:t> </a:t>
            </a:r>
            <a:r>
              <a:rPr lang="en-US" sz="1600" b="1" dirty="0" err="1"/>
              <a:t>izin</a:t>
            </a:r>
            <a:r>
              <a:rPr lang="en-US" sz="1600" b="1" dirty="0"/>
              <a:t> </a:t>
            </a:r>
            <a:r>
              <a:rPr lang="en-US" sz="1600" b="1" dirty="0" err="1"/>
              <a:t>atau</a:t>
            </a:r>
            <a:r>
              <a:rPr lang="en-US" sz="1600" b="1" dirty="0"/>
              <a:t> </a:t>
            </a:r>
            <a:r>
              <a:rPr lang="en-US" sz="1600" b="1" dirty="0" err="1"/>
              <a:t>dokumen</a:t>
            </a:r>
            <a:r>
              <a:rPr lang="en-US" sz="1600" b="1" dirty="0"/>
              <a:t> </a:t>
            </a:r>
            <a:r>
              <a:rPr lang="en-US" sz="1600" b="1" dirty="0" err="1"/>
              <a:t>lainnya</a:t>
            </a:r>
            <a:r>
              <a:rPr lang="en-US" sz="1600" b="1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err="1"/>
              <a:t>Sikap</a:t>
            </a:r>
            <a:r>
              <a:rPr lang="en-US" sz="1600" b="1" dirty="0"/>
              <a:t> welcoming yang </a:t>
            </a:r>
            <a:r>
              <a:rPr lang="en-US" sz="1600" b="1" dirty="0" err="1"/>
              <a:t>dimaksud</a:t>
            </a:r>
            <a:r>
              <a:rPr lang="en-US" sz="1600" b="1" dirty="0"/>
              <a:t> </a:t>
            </a:r>
            <a:r>
              <a:rPr lang="en-US" sz="1600" b="1" dirty="0" err="1"/>
              <a:t>adalah</a:t>
            </a:r>
            <a:r>
              <a:rPr lang="en-US" sz="1600" b="1" dirty="0"/>
              <a:t> </a:t>
            </a:r>
            <a:r>
              <a:rPr lang="en-US" sz="1600" b="1" dirty="0" err="1"/>
              <a:t>senyum</a:t>
            </a:r>
            <a:r>
              <a:rPr lang="en-US" sz="1600" b="1" dirty="0"/>
              <a:t>, </a:t>
            </a:r>
            <a:r>
              <a:rPr lang="en-US" sz="1600" b="1" dirty="0" err="1"/>
              <a:t>kontak</a:t>
            </a:r>
            <a:r>
              <a:rPr lang="en-US" sz="1600" b="1" dirty="0"/>
              <a:t> </a:t>
            </a:r>
            <a:r>
              <a:rPr lang="en-US" sz="1600" b="1" dirty="0" err="1"/>
              <a:t>mata</a:t>
            </a:r>
            <a:r>
              <a:rPr lang="en-US" sz="1600" b="1" dirty="0"/>
              <a:t>, dan </a:t>
            </a:r>
            <a:r>
              <a:rPr lang="en-US" sz="1600" b="1" dirty="0" err="1"/>
              <a:t>tangan</a:t>
            </a:r>
            <a:r>
              <a:rPr lang="en-US" sz="1600" b="1" dirty="0"/>
              <a:t> </a:t>
            </a:r>
            <a:r>
              <a:rPr lang="en-US" sz="1600" b="1" dirty="0" err="1"/>
              <a:t>dirapatkan</a:t>
            </a:r>
            <a:r>
              <a:rPr lang="en-US" sz="1600" b="1" dirty="0"/>
              <a:t> </a:t>
            </a:r>
            <a:r>
              <a:rPr lang="en-US" sz="1600" b="1" dirty="0" err="1"/>
              <a:t>ke</a:t>
            </a:r>
            <a:r>
              <a:rPr lang="en-US" sz="1600" b="1" dirty="0"/>
              <a:t> </a:t>
            </a:r>
            <a:r>
              <a:rPr lang="en-US" sz="1600" b="1" dirty="0" err="1"/>
              <a:t>depan</a:t>
            </a:r>
            <a:r>
              <a:rPr lang="en-US" sz="1600" b="1" dirty="0"/>
              <a:t> dada)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35EF9C1-C6A2-4ADE-A010-82A33BAE16CA}"/>
              </a:ext>
            </a:extLst>
          </p:cNvPr>
          <p:cNvSpPr/>
          <p:nvPr/>
        </p:nvSpPr>
        <p:spPr>
          <a:xfrm>
            <a:off x="2717290" y="2917501"/>
            <a:ext cx="1854710" cy="1925082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b="1" dirty="0" err="1"/>
              <a:t>Petugas</a:t>
            </a:r>
            <a:r>
              <a:rPr lang="en-US" sz="1600" b="1" dirty="0"/>
              <a:t> </a:t>
            </a:r>
            <a:r>
              <a:rPr lang="en-US" sz="1600" b="1" dirty="0" err="1"/>
              <a:t>wajib</a:t>
            </a:r>
            <a:r>
              <a:rPr lang="en-US" sz="1600" b="1" dirty="0"/>
              <a:t> </a:t>
            </a:r>
            <a:r>
              <a:rPr lang="en-US" sz="1600" b="1" dirty="0" err="1"/>
              <a:t>menawarkan</a:t>
            </a:r>
            <a:r>
              <a:rPr lang="en-US" sz="1600" b="1" dirty="0"/>
              <a:t> </a:t>
            </a:r>
            <a:r>
              <a:rPr lang="en-US" sz="1600" b="1" dirty="0" err="1"/>
              <a:t>bantuan</a:t>
            </a:r>
            <a:r>
              <a:rPr lang="en-US" sz="1600" b="1" dirty="0"/>
              <a:t> </a:t>
            </a:r>
            <a:r>
              <a:rPr lang="en-US" sz="1600" b="1" dirty="0" err="1"/>
              <a:t>dengan</a:t>
            </a:r>
            <a:r>
              <a:rPr lang="en-US" sz="1600" b="1" dirty="0"/>
              <a:t> </a:t>
            </a:r>
            <a:r>
              <a:rPr lang="en-US" sz="1600" b="1" dirty="0" err="1"/>
              <a:t>tulus</a:t>
            </a:r>
            <a:r>
              <a:rPr lang="en-US" sz="1600" b="1" dirty="0"/>
              <a:t> dan </a:t>
            </a:r>
            <a:r>
              <a:rPr lang="en-US" sz="1600" b="1" dirty="0" err="1"/>
              <a:t>sopan</a:t>
            </a:r>
            <a:endParaRPr lang="en-US" sz="1600" b="1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28BAE92-A940-4644-9B43-BAC7BCF0E5D2}"/>
              </a:ext>
            </a:extLst>
          </p:cNvPr>
          <p:cNvSpPr/>
          <p:nvPr/>
        </p:nvSpPr>
        <p:spPr>
          <a:xfrm>
            <a:off x="4953000" y="2917501"/>
            <a:ext cx="1930028" cy="1925083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/>
              <a:t>Setelah </a:t>
            </a:r>
            <a:r>
              <a:rPr lang="en-US" sz="1400" b="1" dirty="0" err="1"/>
              <a:t>selesai</a:t>
            </a:r>
            <a:r>
              <a:rPr lang="en-US" sz="1400" b="1" dirty="0"/>
              <a:t> </a:t>
            </a:r>
            <a:r>
              <a:rPr lang="en-US" sz="1400" b="1" dirty="0" err="1"/>
              <a:t>memberikan</a:t>
            </a:r>
            <a:r>
              <a:rPr lang="en-US" sz="1400" b="1" dirty="0"/>
              <a:t> </a:t>
            </a:r>
            <a:r>
              <a:rPr lang="en-US" sz="1400" b="1" dirty="0" err="1"/>
              <a:t>informasi</a:t>
            </a:r>
            <a:r>
              <a:rPr lang="en-US" sz="1400" b="1" dirty="0"/>
              <a:t> </a:t>
            </a:r>
            <a:r>
              <a:rPr lang="en-US" sz="1400" b="1" dirty="0" err="1"/>
              <a:t>atau</a:t>
            </a:r>
            <a:r>
              <a:rPr lang="en-US" sz="1400" b="1" dirty="0"/>
              <a:t> </a:t>
            </a:r>
            <a:r>
              <a:rPr lang="en-US" sz="1400" b="1" dirty="0" err="1"/>
              <a:t>melayani</a:t>
            </a:r>
            <a:r>
              <a:rPr lang="en-US" sz="1400" b="1" dirty="0"/>
              <a:t> </a:t>
            </a:r>
            <a:r>
              <a:rPr lang="en-US" sz="1400" b="1" dirty="0" err="1"/>
              <a:t>pelanggan</a:t>
            </a:r>
            <a:r>
              <a:rPr lang="en-US" sz="1400" b="1" dirty="0"/>
              <a:t>, </a:t>
            </a:r>
            <a:r>
              <a:rPr lang="en-US" sz="1400" b="1" dirty="0" err="1"/>
              <a:t>Petugas</a:t>
            </a:r>
            <a:r>
              <a:rPr lang="en-US" sz="1400" b="1" dirty="0"/>
              <a:t> </a:t>
            </a:r>
            <a:r>
              <a:rPr lang="en-US" sz="1400" b="1" dirty="0" err="1"/>
              <a:t>wajib</a:t>
            </a:r>
            <a:r>
              <a:rPr lang="en-US" sz="1400" b="1" dirty="0"/>
              <a:t> </a:t>
            </a:r>
            <a:r>
              <a:rPr lang="en-US" sz="1400" b="1" dirty="0" err="1"/>
              <a:t>menawarkan</a:t>
            </a:r>
            <a:r>
              <a:rPr lang="en-US" sz="1400" b="1" dirty="0"/>
              <a:t> </a:t>
            </a:r>
            <a:r>
              <a:rPr lang="en-US" sz="1400" b="1" dirty="0" err="1"/>
              <a:t>bantuan</a:t>
            </a:r>
            <a:r>
              <a:rPr lang="en-US" sz="1400" b="1" dirty="0"/>
              <a:t> </a:t>
            </a:r>
            <a:r>
              <a:rPr lang="en-US" sz="1400" b="1" dirty="0" err="1"/>
              <a:t>kembali</a:t>
            </a:r>
            <a:endParaRPr lang="en-US" sz="1400" b="1" dirty="0"/>
          </a:p>
          <a:p>
            <a:endParaRPr lang="en-US" sz="1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78C624A-0BE7-4210-9651-2449D2ECA90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4" b="14357"/>
          <a:stretch/>
        </p:blipFill>
        <p:spPr>
          <a:xfrm>
            <a:off x="6976573" y="1268261"/>
            <a:ext cx="2053130" cy="1815742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96C2567-C604-4AB8-A6E1-E89F7C7C6D64}"/>
              </a:ext>
            </a:extLst>
          </p:cNvPr>
          <p:cNvSpPr/>
          <p:nvPr/>
        </p:nvSpPr>
        <p:spPr>
          <a:xfrm>
            <a:off x="7108101" y="2915094"/>
            <a:ext cx="2045648" cy="1925083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50" b="1" dirty="0" err="1"/>
              <a:t>Apabila</a:t>
            </a:r>
            <a:r>
              <a:rPr lang="en-US" sz="1450" b="1" dirty="0"/>
              <a:t> </a:t>
            </a:r>
            <a:r>
              <a:rPr lang="en-US" sz="1450" b="1" dirty="0" err="1"/>
              <a:t>pelanggan</a:t>
            </a:r>
            <a:r>
              <a:rPr lang="en-US" sz="1450" b="1" dirty="0"/>
              <a:t> </a:t>
            </a:r>
            <a:r>
              <a:rPr lang="en-US" sz="1450" b="1" dirty="0" err="1"/>
              <a:t>sudah</a:t>
            </a:r>
            <a:r>
              <a:rPr lang="en-US" sz="1450" b="1" dirty="0"/>
              <a:t> </a:t>
            </a:r>
            <a:r>
              <a:rPr lang="en-US" sz="1450" b="1" dirty="0" err="1"/>
              <a:t>merasa</a:t>
            </a:r>
            <a:r>
              <a:rPr lang="en-US" sz="1450" b="1" dirty="0"/>
              <a:t> </a:t>
            </a:r>
            <a:r>
              <a:rPr lang="en-US" sz="1450" b="1" dirty="0" err="1"/>
              <a:t>puas</a:t>
            </a:r>
            <a:r>
              <a:rPr lang="en-US" sz="1450" b="1" dirty="0"/>
              <a:t>, </a:t>
            </a:r>
            <a:r>
              <a:rPr lang="en-US" sz="1450" b="1" dirty="0" err="1"/>
              <a:t>maka</a:t>
            </a:r>
            <a:r>
              <a:rPr lang="en-US" sz="1450" b="1" dirty="0"/>
              <a:t> </a:t>
            </a:r>
            <a:r>
              <a:rPr lang="en-US" sz="1450" b="1" dirty="0" err="1"/>
              <a:t>Petugas</a:t>
            </a:r>
            <a:r>
              <a:rPr lang="en-US" sz="1450" b="1" dirty="0"/>
              <a:t> </a:t>
            </a:r>
            <a:r>
              <a:rPr lang="en-US" sz="1450" b="1" dirty="0" err="1"/>
              <a:t>dapat</a:t>
            </a:r>
            <a:r>
              <a:rPr lang="en-US" sz="1450" b="1" dirty="0"/>
              <a:t> </a:t>
            </a:r>
            <a:r>
              <a:rPr lang="en-US" sz="1450" b="1" dirty="0" err="1"/>
              <a:t>mengakhiri</a:t>
            </a:r>
            <a:r>
              <a:rPr lang="en-US" sz="1450" b="1" dirty="0"/>
              <a:t> </a:t>
            </a:r>
            <a:r>
              <a:rPr lang="en-US" sz="1450" b="1" dirty="0" err="1"/>
              <a:t>layanan</a:t>
            </a:r>
            <a:r>
              <a:rPr lang="en-US" sz="1450" b="1" dirty="0"/>
              <a:t> </a:t>
            </a:r>
            <a:r>
              <a:rPr lang="en-US" sz="1450" b="1" dirty="0" err="1"/>
              <a:t>dengan</a:t>
            </a:r>
            <a:r>
              <a:rPr lang="en-US" sz="1450" b="1" dirty="0"/>
              <a:t> </a:t>
            </a:r>
            <a:r>
              <a:rPr lang="en-US" sz="1450" b="1" dirty="0" err="1"/>
              <a:t>mengucapkan</a:t>
            </a:r>
            <a:r>
              <a:rPr lang="en-US" sz="1450" b="1" dirty="0"/>
              <a:t> </a:t>
            </a:r>
            <a:r>
              <a:rPr lang="en-US" sz="1450" b="1" dirty="0" err="1"/>
              <a:t>terima</a:t>
            </a:r>
            <a:r>
              <a:rPr lang="en-US" sz="1450" b="1" dirty="0"/>
              <a:t> </a:t>
            </a:r>
            <a:r>
              <a:rPr lang="en-US" sz="1450" b="1" dirty="0" err="1"/>
              <a:t>kasih</a:t>
            </a:r>
            <a:r>
              <a:rPr lang="en-US" sz="1450" b="1" dirty="0"/>
              <a:t> dan </a:t>
            </a:r>
            <a:r>
              <a:rPr lang="en-US" sz="1450" b="1" dirty="0" err="1"/>
              <a:t>salam</a:t>
            </a:r>
            <a:r>
              <a:rPr lang="en-US" sz="1450" b="1" dirty="0"/>
              <a:t> </a:t>
            </a:r>
            <a:r>
              <a:rPr lang="en-US" sz="1450" b="1" dirty="0" err="1"/>
              <a:t>penutup</a:t>
            </a:r>
            <a:r>
              <a:rPr lang="en-US" sz="1450" b="1" dirty="0"/>
              <a:t> 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A478E08-FECD-499C-83D5-D7D39EEA265C}"/>
              </a:ext>
            </a:extLst>
          </p:cNvPr>
          <p:cNvSpPr/>
          <p:nvPr/>
        </p:nvSpPr>
        <p:spPr>
          <a:xfrm>
            <a:off x="304800" y="2895600"/>
            <a:ext cx="1920258" cy="1944577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="1" dirty="0" err="1"/>
              <a:t>Setiap</a:t>
            </a:r>
            <a:r>
              <a:rPr lang="en-US" sz="1400" b="1" dirty="0"/>
              <a:t> </a:t>
            </a:r>
            <a:r>
              <a:rPr lang="en-US" sz="1400" b="1" dirty="0" err="1"/>
              <a:t>pelanggan</a:t>
            </a:r>
            <a:r>
              <a:rPr lang="en-US" sz="1400" b="1" dirty="0"/>
              <a:t> </a:t>
            </a:r>
            <a:r>
              <a:rPr lang="en-US" sz="1400" b="1" dirty="0" err="1"/>
              <a:t>datang</a:t>
            </a:r>
            <a:r>
              <a:rPr lang="en-US" sz="1400" b="1" dirty="0"/>
              <a:t>, </a:t>
            </a:r>
            <a:r>
              <a:rPr lang="en-US" sz="1400" b="1" dirty="0" err="1"/>
              <a:t>petugas</a:t>
            </a:r>
            <a:r>
              <a:rPr lang="en-US" sz="1400" b="1" dirty="0"/>
              <a:t> </a:t>
            </a:r>
            <a:r>
              <a:rPr lang="en-US" sz="1400" b="1" dirty="0" err="1"/>
              <a:t>wajib</a:t>
            </a:r>
            <a:r>
              <a:rPr lang="en-US" sz="1400" b="1" dirty="0"/>
              <a:t> BERDIRI </a:t>
            </a:r>
            <a:r>
              <a:rPr lang="en-US" sz="1400" b="1" dirty="0" err="1"/>
              <a:t>untuk</a:t>
            </a:r>
            <a:r>
              <a:rPr lang="en-US" sz="1400" b="1" dirty="0"/>
              <a:t> </a:t>
            </a:r>
            <a:r>
              <a:rPr lang="en-US" sz="1400" b="1" dirty="0" err="1"/>
              <a:t>menyambut</a:t>
            </a:r>
            <a:r>
              <a:rPr lang="en-US" sz="1400" b="1" dirty="0"/>
              <a:t> </a:t>
            </a:r>
            <a:r>
              <a:rPr lang="en-US" sz="1400" b="1" dirty="0" err="1"/>
              <a:t>pelanggan</a:t>
            </a:r>
            <a:r>
              <a:rPr lang="en-US" sz="1400" b="1" dirty="0"/>
              <a:t> </a:t>
            </a:r>
            <a:r>
              <a:rPr lang="en-US" sz="1400" b="1" dirty="0" err="1"/>
              <a:t>dengan</a:t>
            </a:r>
            <a:r>
              <a:rPr lang="en-US" sz="1400" b="1" dirty="0"/>
              <a:t> </a:t>
            </a:r>
            <a:r>
              <a:rPr lang="en-US" sz="1400" b="1" dirty="0" err="1"/>
              <a:t>sikap</a:t>
            </a:r>
            <a:r>
              <a:rPr lang="en-US" sz="1400" b="1" dirty="0"/>
              <a:t> welcoming </a:t>
            </a:r>
            <a:r>
              <a:rPr lang="en-US" sz="1400" b="1" dirty="0" err="1"/>
              <a:t>serta</a:t>
            </a:r>
            <a:r>
              <a:rPr lang="en-US" sz="1400" b="1" dirty="0"/>
              <a:t> </a:t>
            </a:r>
            <a:r>
              <a:rPr lang="en-US" sz="1400" b="1" dirty="0" err="1"/>
              <a:t>memberi</a:t>
            </a:r>
            <a:r>
              <a:rPr lang="en-US" sz="1400" b="1" dirty="0"/>
              <a:t> </a:t>
            </a:r>
            <a:r>
              <a:rPr lang="en-US" sz="1400" b="1" dirty="0" err="1"/>
              <a:t>salam</a:t>
            </a:r>
            <a:endParaRPr lang="en-US" sz="1400" b="1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F250ADCF-A989-4E10-8A73-F6C487388EAA}"/>
              </a:ext>
            </a:extLst>
          </p:cNvPr>
          <p:cNvSpPr/>
          <p:nvPr/>
        </p:nvSpPr>
        <p:spPr>
          <a:xfrm>
            <a:off x="1969610" y="2490369"/>
            <a:ext cx="592805" cy="465652"/>
          </a:xfrm>
          <a:prstGeom prst="right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9F1C392F-03B4-42D2-AC72-82954DED3533}"/>
              </a:ext>
            </a:extLst>
          </p:cNvPr>
          <p:cNvSpPr/>
          <p:nvPr/>
        </p:nvSpPr>
        <p:spPr>
          <a:xfrm>
            <a:off x="4371280" y="2515060"/>
            <a:ext cx="592805" cy="465652"/>
          </a:xfrm>
          <a:prstGeom prst="right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2922B008-6425-4D1D-9ECD-557441DFF0FA}"/>
              </a:ext>
            </a:extLst>
          </p:cNvPr>
          <p:cNvSpPr/>
          <p:nvPr/>
        </p:nvSpPr>
        <p:spPr>
          <a:xfrm>
            <a:off x="6687744" y="2490369"/>
            <a:ext cx="592805" cy="465652"/>
          </a:xfrm>
          <a:prstGeom prst="right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6233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46836" y="285195"/>
            <a:ext cx="760158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en-US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HAL – HAL YANG TIDAK DIPERBOLEHKAN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body" idx="1"/>
          </p:nvPr>
        </p:nvSpPr>
        <p:spPr>
          <a:xfrm>
            <a:off x="158999" y="1092686"/>
            <a:ext cx="4411681" cy="1640834"/>
          </a:xfrm>
          <a:prstGeom prst="rect">
            <a:avLst/>
          </a:prstGeom>
        </p:spPr>
        <p:txBody>
          <a:bodyPr vert="horz" wrap="square" lIns="0" tIns="100965" rIns="0" bIns="0" rtlCol="0" anchor="t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600" err="1">
                <a:solidFill>
                  <a:schemeClr val="tx1"/>
                </a:solidFill>
              </a:rPr>
              <a:t>Meletakan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barang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pribadi</a:t>
            </a:r>
            <a:r>
              <a:rPr lang="en-US" sz="1600" dirty="0">
                <a:solidFill>
                  <a:schemeClr val="tx1"/>
                </a:solidFill>
              </a:rPr>
              <a:t> di </a:t>
            </a:r>
            <a:r>
              <a:rPr lang="en-US" sz="1600" err="1">
                <a:solidFill>
                  <a:schemeClr val="tx1"/>
                </a:solidFill>
              </a:rPr>
              <a:t>tempat</a:t>
            </a:r>
            <a:r>
              <a:rPr lang="en-US" sz="1600" dirty="0">
                <a:solidFill>
                  <a:schemeClr val="tx1"/>
                </a:solidFill>
              </a:rPr>
              <a:t> yang </a:t>
            </a:r>
            <a:r>
              <a:rPr lang="en-US" sz="1600" err="1">
                <a:solidFill>
                  <a:schemeClr val="tx1"/>
                </a:solidFill>
              </a:rPr>
              <a:t>terlihat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pelanggan</a:t>
            </a:r>
            <a:r>
              <a:rPr lang="en-US" sz="1600" dirty="0">
                <a:solidFill>
                  <a:schemeClr val="tx1"/>
                </a:solidFill>
              </a:rPr>
              <a:t>. (</a:t>
            </a:r>
            <a:r>
              <a:rPr lang="en-US" sz="1600" err="1">
                <a:solidFill>
                  <a:schemeClr val="tx1"/>
                </a:solidFill>
              </a:rPr>
              <a:t>contoh</a:t>
            </a:r>
            <a:r>
              <a:rPr lang="en-US" sz="1600" dirty="0">
                <a:solidFill>
                  <a:schemeClr val="tx1"/>
                </a:solidFill>
              </a:rPr>
              <a:t> : </a:t>
            </a:r>
            <a:r>
              <a:rPr lang="en-US" sz="1600" err="1">
                <a:solidFill>
                  <a:schemeClr val="tx1"/>
                </a:solidFill>
              </a:rPr>
              <a:t>botol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minum</a:t>
            </a:r>
            <a:r>
              <a:rPr lang="en-US" sz="1600" dirty="0">
                <a:solidFill>
                  <a:schemeClr val="tx1"/>
                </a:solidFill>
              </a:rPr>
              <a:t>, </a:t>
            </a:r>
            <a:r>
              <a:rPr lang="en-US" sz="1600" err="1">
                <a:solidFill>
                  <a:schemeClr val="tx1"/>
                </a:solidFill>
              </a:rPr>
              <a:t>kaca</a:t>
            </a:r>
            <a:r>
              <a:rPr lang="en-US" sz="1600" dirty="0">
                <a:solidFill>
                  <a:schemeClr val="tx1"/>
                </a:solidFill>
              </a:rPr>
              <a:t>, pouch, </a:t>
            </a:r>
            <a:r>
              <a:rPr lang="en-US" sz="1600" err="1">
                <a:solidFill>
                  <a:schemeClr val="tx1"/>
                </a:solidFill>
              </a:rPr>
              <a:t>tas</a:t>
            </a:r>
            <a:r>
              <a:rPr lang="en-US" sz="1600" dirty="0">
                <a:solidFill>
                  <a:schemeClr val="tx1"/>
                </a:solidFill>
              </a:rPr>
              <a:t>, </a:t>
            </a:r>
            <a:r>
              <a:rPr lang="en-US" sz="1600" err="1">
                <a:solidFill>
                  <a:schemeClr val="tx1"/>
                </a:solidFill>
              </a:rPr>
              <a:t>peralatan</a:t>
            </a:r>
            <a:r>
              <a:rPr lang="en-US" sz="1600" dirty="0">
                <a:solidFill>
                  <a:schemeClr val="tx1"/>
                </a:solidFill>
              </a:rPr>
              <a:t> make up, flat shoes/sandal, </a:t>
            </a:r>
            <a:r>
              <a:rPr lang="en-US" sz="1600" err="1">
                <a:solidFill>
                  <a:schemeClr val="tx1"/>
                </a:solidFill>
              </a:rPr>
              <a:t>pakaian</a:t>
            </a:r>
            <a:r>
              <a:rPr lang="en-US" sz="1600" dirty="0">
                <a:solidFill>
                  <a:schemeClr val="tx1"/>
                </a:solidFill>
              </a:rPr>
              <a:t> dan lain lain)</a:t>
            </a:r>
          </a:p>
          <a:p>
            <a:pPr algn="just"/>
            <a:endParaRPr lang="en-US" sz="1800" dirty="0">
              <a:solidFill>
                <a:schemeClr val="tx1"/>
              </a:solidFill>
            </a:endParaRPr>
          </a:p>
          <a:p>
            <a:endParaRPr lang="en-US" sz="1800" dirty="0"/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FDB1EA-61C5-4401-893A-F0EEAF3314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724" b="18276"/>
          <a:stretch/>
        </p:blipFill>
        <p:spPr>
          <a:xfrm>
            <a:off x="7173650" y="943222"/>
            <a:ext cx="1770536" cy="14573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562876-7DA2-466D-91FE-790D89702C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333" t="37160" r="17500" b="15598"/>
          <a:stretch/>
        </p:blipFill>
        <p:spPr>
          <a:xfrm>
            <a:off x="4679874" y="1083324"/>
            <a:ext cx="2344383" cy="12928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845894-D094-4EE8-97DC-5D80D37244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r="-1197" b="30766"/>
          <a:stretch/>
        </p:blipFill>
        <p:spPr>
          <a:xfrm>
            <a:off x="5401045" y="2545977"/>
            <a:ext cx="1770536" cy="1618446"/>
          </a:xfrm>
          <a:prstGeom prst="rect">
            <a:avLst/>
          </a:prstGeom>
        </p:spPr>
      </p:pic>
      <p:sp>
        <p:nvSpPr>
          <p:cNvPr id="10" name="object 6">
            <a:extLst>
              <a:ext uri="{FF2B5EF4-FFF2-40B4-BE49-F238E27FC236}">
                <a16:creationId xmlns:a16="http://schemas.microsoft.com/office/drawing/2014/main" id="{B57C8517-3A36-44B0-A195-69F7D03AC5E6}"/>
              </a:ext>
            </a:extLst>
          </p:cNvPr>
          <p:cNvSpPr/>
          <p:nvPr/>
        </p:nvSpPr>
        <p:spPr>
          <a:xfrm>
            <a:off x="6679416" y="3657719"/>
            <a:ext cx="400177" cy="4541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E7ADF71B-C490-4FB4-98F2-052473DC8661}"/>
              </a:ext>
            </a:extLst>
          </p:cNvPr>
          <p:cNvSpPr/>
          <p:nvPr/>
        </p:nvSpPr>
        <p:spPr>
          <a:xfrm>
            <a:off x="6225150" y="1472841"/>
            <a:ext cx="400177" cy="4541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21364E8E-F769-4290-B3E7-817871D3CCEC}"/>
              </a:ext>
            </a:extLst>
          </p:cNvPr>
          <p:cNvSpPr/>
          <p:nvPr/>
        </p:nvSpPr>
        <p:spPr>
          <a:xfrm>
            <a:off x="8446936" y="1135433"/>
            <a:ext cx="400177" cy="4541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EF91C2D-3426-41C5-9901-079E19CA6F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97" y="2419791"/>
            <a:ext cx="2480938" cy="1948958"/>
          </a:xfrm>
          <a:prstGeom prst="rect">
            <a:avLst/>
          </a:prstGeom>
        </p:spPr>
      </p:pic>
      <p:sp>
        <p:nvSpPr>
          <p:cNvPr id="14" name="object 6">
            <a:extLst>
              <a:ext uri="{FF2B5EF4-FFF2-40B4-BE49-F238E27FC236}">
                <a16:creationId xmlns:a16="http://schemas.microsoft.com/office/drawing/2014/main" id="{DF8AE2EE-8642-405B-9D8A-3F183A223E28}"/>
              </a:ext>
            </a:extLst>
          </p:cNvPr>
          <p:cNvSpPr/>
          <p:nvPr/>
        </p:nvSpPr>
        <p:spPr>
          <a:xfrm>
            <a:off x="2013895" y="3802530"/>
            <a:ext cx="400177" cy="4541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BAB555-43BB-4C94-973E-368756D24A8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059" t="12507" r="12589" b="17750"/>
          <a:stretch/>
        </p:blipFill>
        <p:spPr>
          <a:xfrm>
            <a:off x="1452062" y="4704661"/>
            <a:ext cx="2805388" cy="177816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B13AB0C-D3E3-40C9-BFFD-85216939041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370" t="14778" r="19047" b="30000"/>
          <a:stretch/>
        </p:blipFill>
        <p:spPr>
          <a:xfrm>
            <a:off x="6963442" y="4296067"/>
            <a:ext cx="1951958" cy="2410219"/>
          </a:xfrm>
          <a:prstGeom prst="rect">
            <a:avLst/>
          </a:prstGeom>
        </p:spPr>
      </p:pic>
      <p:sp>
        <p:nvSpPr>
          <p:cNvPr id="18" name="object 6">
            <a:extLst>
              <a:ext uri="{FF2B5EF4-FFF2-40B4-BE49-F238E27FC236}">
                <a16:creationId xmlns:a16="http://schemas.microsoft.com/office/drawing/2014/main" id="{7F4CA6A9-B3CE-4162-BBD2-7234DE488D76}"/>
              </a:ext>
            </a:extLst>
          </p:cNvPr>
          <p:cNvSpPr/>
          <p:nvPr/>
        </p:nvSpPr>
        <p:spPr>
          <a:xfrm>
            <a:off x="8436818" y="6175043"/>
            <a:ext cx="400177" cy="4541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6">
            <a:extLst>
              <a:ext uri="{FF2B5EF4-FFF2-40B4-BE49-F238E27FC236}">
                <a16:creationId xmlns:a16="http://schemas.microsoft.com/office/drawing/2014/main" id="{A38A6BA0-372F-4729-887B-38BA049707E3}"/>
              </a:ext>
            </a:extLst>
          </p:cNvPr>
          <p:cNvSpPr/>
          <p:nvPr/>
        </p:nvSpPr>
        <p:spPr>
          <a:xfrm>
            <a:off x="3577074" y="5971707"/>
            <a:ext cx="400177" cy="4541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77F61D-D6E6-4423-A4D7-99A523E5D4EB}"/>
              </a:ext>
            </a:extLst>
          </p:cNvPr>
          <p:cNvSpPr txBox="1"/>
          <p:nvPr/>
        </p:nvSpPr>
        <p:spPr>
          <a:xfrm>
            <a:off x="7089225" y="2766848"/>
            <a:ext cx="2546133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dirty="0" err="1">
                <a:latin typeface="Carlito"/>
              </a:rPr>
              <a:t>Menggunakan</a:t>
            </a:r>
            <a:r>
              <a:rPr lang="en-US" sz="1600" dirty="0">
                <a:latin typeface="Carlito"/>
              </a:rPr>
              <a:t> </a:t>
            </a:r>
            <a:endParaRPr lang="en-US" sz="1600">
              <a:latin typeface="Calibri"/>
              <a:cs typeface="Calibri"/>
            </a:endParaRPr>
          </a:p>
          <a:p>
            <a:r>
              <a:rPr lang="en-US" sz="1600" dirty="0">
                <a:latin typeface="Carlito"/>
              </a:rPr>
              <a:t>     flat shoes / sandal     </a:t>
            </a:r>
            <a:endParaRPr lang="en-US" sz="1600" dirty="0">
              <a:latin typeface="Carlito"/>
              <a:cs typeface="Calibri"/>
            </a:endParaRPr>
          </a:p>
          <a:p>
            <a:r>
              <a:rPr lang="en-US" sz="1600" dirty="0">
                <a:latin typeface="Carlito"/>
              </a:rPr>
              <a:t>     </a:t>
            </a:r>
            <a:r>
              <a:rPr lang="en-US" sz="1600" dirty="0" err="1">
                <a:latin typeface="Carlito"/>
              </a:rPr>
              <a:t>selama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berada</a:t>
            </a:r>
            <a:r>
              <a:rPr lang="en-US" sz="1600" dirty="0">
                <a:latin typeface="Carlito"/>
              </a:rPr>
              <a:t> di  </a:t>
            </a:r>
            <a:endParaRPr lang="en-US" sz="1600" dirty="0">
              <a:latin typeface="Calibri"/>
              <a:cs typeface="Calibri"/>
            </a:endParaRPr>
          </a:p>
          <a:p>
            <a:r>
              <a:rPr lang="en-US" sz="1600" dirty="0">
                <a:latin typeface="Carlito"/>
              </a:rPr>
              <a:t>     booth​</a:t>
            </a:r>
            <a:endParaRPr lang="en-US" sz="1600" dirty="0"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D7CE16-F515-44B3-95D7-18CBB83E8144}"/>
              </a:ext>
            </a:extLst>
          </p:cNvPr>
          <p:cNvSpPr txBox="1"/>
          <p:nvPr/>
        </p:nvSpPr>
        <p:spPr>
          <a:xfrm>
            <a:off x="2530366" y="2648607"/>
            <a:ext cx="2927132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just">
              <a:buFont typeface="Arial"/>
              <a:buChar char="•"/>
            </a:pPr>
            <a:r>
              <a:rPr lang="en-US" sz="1600" i="1" dirty="0">
                <a:latin typeface="Carlito"/>
              </a:rPr>
              <a:t>“</a:t>
            </a:r>
            <a:r>
              <a:rPr lang="en-US" sz="1600" i="1" dirty="0" err="1">
                <a:latin typeface="Carlito"/>
              </a:rPr>
              <a:t>Berbincang-bincang</a:t>
            </a:r>
            <a:r>
              <a:rPr lang="en-US" sz="1600" i="1" dirty="0">
                <a:latin typeface="Carlito"/>
              </a:rPr>
              <a:t>” </a:t>
            </a:r>
            <a:endParaRPr lang="en-US" sz="1600" dirty="0">
              <a:latin typeface="Calibri"/>
              <a:cs typeface="Calibri"/>
            </a:endParaRPr>
          </a:p>
          <a:p>
            <a:pPr algn="just">
              <a:buFont typeface="Arial"/>
            </a:pPr>
            <a:r>
              <a:rPr lang="en-US" sz="1600" dirty="0" err="1">
                <a:latin typeface="Carlito"/>
              </a:rPr>
              <a:t>dengan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sesama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petugas</a:t>
            </a:r>
            <a:r>
              <a:rPr lang="en-US" sz="1600" dirty="0">
                <a:latin typeface="Carlito"/>
              </a:rPr>
              <a:t> </a:t>
            </a:r>
            <a:endParaRPr lang="en-US" sz="1600" dirty="0">
              <a:latin typeface="Calibri"/>
              <a:cs typeface="Calibri"/>
            </a:endParaRPr>
          </a:p>
          <a:p>
            <a:pPr algn="just">
              <a:buFont typeface="Arial"/>
            </a:pPr>
            <a:r>
              <a:rPr lang="en-US" sz="1600" dirty="0">
                <a:latin typeface="Carlito"/>
              </a:rPr>
              <a:t>(</a:t>
            </a:r>
            <a:r>
              <a:rPr lang="en-US" sz="1600" dirty="0" err="1">
                <a:latin typeface="Carlito"/>
              </a:rPr>
              <a:t>baik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petugas</a:t>
            </a:r>
            <a:r>
              <a:rPr lang="en-US" sz="1600" dirty="0">
                <a:latin typeface="Carlito"/>
              </a:rPr>
              <a:t> CS / Security </a:t>
            </a:r>
            <a:endParaRPr lang="en-US" sz="1600" dirty="0">
              <a:latin typeface="Calibri"/>
              <a:cs typeface="Calibri"/>
            </a:endParaRPr>
          </a:p>
          <a:p>
            <a:pPr algn="just">
              <a:buFont typeface="Arial"/>
            </a:pPr>
            <a:r>
              <a:rPr lang="en-US" sz="1600" dirty="0">
                <a:latin typeface="Carlito"/>
              </a:rPr>
              <a:t>/ Cleaning Service) </a:t>
            </a:r>
            <a:r>
              <a:rPr lang="en-US" sz="1600" dirty="0" err="1">
                <a:latin typeface="Carlito"/>
              </a:rPr>
              <a:t>secara</a:t>
            </a:r>
            <a:r>
              <a:rPr lang="en-US" sz="1600" dirty="0">
                <a:latin typeface="Carlito"/>
              </a:rPr>
              <a:t> </a:t>
            </a:r>
            <a:endParaRPr lang="en-US" sz="1600">
              <a:latin typeface="Calibri"/>
              <a:cs typeface="Calibri"/>
            </a:endParaRPr>
          </a:p>
          <a:p>
            <a:pPr algn="just">
              <a:buFont typeface="Arial"/>
            </a:pPr>
            <a:r>
              <a:rPr lang="en-US" sz="1600" dirty="0" err="1">
                <a:latin typeface="Carlito"/>
              </a:rPr>
              <a:t>langsung</a:t>
            </a:r>
            <a:r>
              <a:rPr lang="en-US" sz="1600" dirty="0">
                <a:latin typeface="Carlito"/>
              </a:rPr>
              <a:t> di booth </a:t>
            </a:r>
            <a:r>
              <a:rPr lang="en-US" sz="1600" dirty="0" err="1">
                <a:latin typeface="Carlito"/>
              </a:rPr>
              <a:t>maupun</a:t>
            </a:r>
            <a:r>
              <a:rPr lang="en-US" sz="1600" dirty="0">
                <a:latin typeface="Carlito"/>
              </a:rPr>
              <a:t> </a:t>
            </a:r>
            <a:endParaRPr lang="en-US" sz="1600" dirty="0">
              <a:latin typeface="Calibri"/>
              <a:cs typeface="Calibri"/>
            </a:endParaRPr>
          </a:p>
          <a:p>
            <a:pPr algn="just">
              <a:buFont typeface="Arial"/>
            </a:pPr>
            <a:r>
              <a:rPr lang="en-US" sz="1600" dirty="0" err="1">
                <a:latin typeface="Carlito"/>
              </a:rPr>
              <a:t>melalui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telepon</a:t>
            </a:r>
            <a:r>
              <a:rPr lang="en-US" sz="1600" dirty="0">
                <a:latin typeface="Carlito"/>
              </a:rPr>
              <a:t>.​</a:t>
            </a:r>
            <a:endParaRPr lang="en-US" sz="1600" dirty="0">
              <a:cs typeface="Calibri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5A22803-44A6-419B-A4D1-AC7AA3848F22}"/>
              </a:ext>
            </a:extLst>
          </p:cNvPr>
          <p:cNvSpPr txBox="1"/>
          <p:nvPr/>
        </p:nvSpPr>
        <p:spPr>
          <a:xfrm>
            <a:off x="4645574" y="4947746"/>
            <a:ext cx="2322786" cy="12266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buChar char="•"/>
            </a:pPr>
            <a:r>
              <a:rPr lang="en-US" dirty="0">
                <a:latin typeface="Carlito"/>
                <a:cs typeface="Arial"/>
              </a:rPr>
              <a:t>Makan </a:t>
            </a:r>
            <a:r>
              <a:rPr lang="en-US" dirty="0" err="1">
                <a:latin typeface="Carlito"/>
                <a:cs typeface="Arial"/>
              </a:rPr>
              <a:t>atau</a:t>
            </a:r>
            <a:r>
              <a:rPr lang="en-US" dirty="0">
                <a:latin typeface="Carlito"/>
                <a:cs typeface="Arial"/>
              </a:rPr>
              <a:t> </a:t>
            </a:r>
            <a:endParaRPr lang="en-US" dirty="0"/>
          </a:p>
          <a:p>
            <a:pPr algn="just"/>
            <a:r>
              <a:rPr lang="en-US" dirty="0" err="1">
                <a:latin typeface="Carlito"/>
                <a:cs typeface="Arial"/>
              </a:rPr>
              <a:t>mengunyah</a:t>
            </a:r>
            <a:r>
              <a:rPr lang="en-US" dirty="0">
                <a:latin typeface="Carlito"/>
                <a:cs typeface="Arial"/>
              </a:rPr>
              <a:t> </a:t>
            </a:r>
            <a:r>
              <a:rPr lang="en-US" dirty="0" err="1">
                <a:latin typeface="Carlito"/>
                <a:cs typeface="Arial"/>
              </a:rPr>
              <a:t>permen</a:t>
            </a:r>
            <a:r>
              <a:rPr lang="en-US" dirty="0">
                <a:latin typeface="Carlito"/>
                <a:cs typeface="Arial"/>
              </a:rPr>
              <a:t> / snack </a:t>
            </a:r>
            <a:r>
              <a:rPr lang="en-US" dirty="0" err="1">
                <a:latin typeface="Carlito"/>
                <a:cs typeface="Arial"/>
              </a:rPr>
              <a:t>lainnya</a:t>
            </a:r>
            <a:r>
              <a:rPr lang="en-US" dirty="0">
                <a:latin typeface="Carlito"/>
                <a:cs typeface="Arial"/>
              </a:rPr>
              <a:t>  ​</a:t>
            </a:r>
            <a:endParaRPr lang="en-US" dirty="0">
              <a:cs typeface="Calibri"/>
            </a:endParaRPr>
          </a:p>
          <a:p>
            <a:pPr algn="just"/>
            <a:r>
              <a:rPr lang="en-US" dirty="0">
                <a:latin typeface="Carlito"/>
                <a:cs typeface="Segoe UI"/>
              </a:rPr>
              <a:t>​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236966-9DDF-4C41-8033-7538CC08EC31}"/>
              </a:ext>
            </a:extLst>
          </p:cNvPr>
          <p:cNvSpPr txBox="1"/>
          <p:nvPr/>
        </p:nvSpPr>
        <p:spPr>
          <a:xfrm>
            <a:off x="47297" y="4619297"/>
            <a:ext cx="1784132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arlito"/>
                <a:cs typeface="Segoe UI"/>
              </a:rPr>
              <a:t>​</a:t>
            </a:r>
            <a:endParaRPr lang="en-US" sz="2800">
              <a:latin typeface="Carlito"/>
              <a:cs typeface="Segoe UI"/>
            </a:endParaRPr>
          </a:p>
          <a:p>
            <a:pPr>
              <a:buChar char="•"/>
            </a:pPr>
            <a:r>
              <a:rPr lang="en-US" dirty="0" err="1">
                <a:latin typeface="Carlito"/>
                <a:cs typeface="Arial"/>
              </a:rPr>
              <a:t>Minum</a:t>
            </a:r>
            <a:r>
              <a:rPr lang="en-US" dirty="0">
                <a:latin typeface="Carlito"/>
                <a:cs typeface="Arial"/>
              </a:rPr>
              <a:t> </a:t>
            </a:r>
            <a:r>
              <a:rPr lang="en-US" dirty="0" err="1">
                <a:latin typeface="Carlito"/>
                <a:cs typeface="Arial"/>
              </a:rPr>
              <a:t>saat</a:t>
            </a:r>
            <a:r>
              <a:rPr lang="en-US" dirty="0">
                <a:latin typeface="Carlito"/>
                <a:cs typeface="Arial"/>
              </a:rPr>
              <a:t> </a:t>
            </a:r>
          </a:p>
          <a:p>
            <a:r>
              <a:rPr lang="en-US" dirty="0" err="1">
                <a:latin typeface="Carlito"/>
                <a:cs typeface="Arial"/>
              </a:rPr>
              <a:t>sedang</a:t>
            </a:r>
            <a:r>
              <a:rPr lang="en-US" dirty="0">
                <a:latin typeface="Carlito"/>
                <a:cs typeface="Arial"/>
              </a:rPr>
              <a:t> </a:t>
            </a:r>
          </a:p>
          <a:p>
            <a:r>
              <a:rPr lang="en-US" dirty="0" err="1">
                <a:latin typeface="Carlito"/>
                <a:cs typeface="Arial"/>
              </a:rPr>
              <a:t>melayani</a:t>
            </a:r>
            <a:r>
              <a:rPr lang="en-US" dirty="0">
                <a:latin typeface="Carlito"/>
                <a:cs typeface="Arial"/>
              </a:rPr>
              <a:t> </a:t>
            </a:r>
          </a:p>
          <a:p>
            <a:r>
              <a:rPr lang="en-US" dirty="0" err="1">
                <a:latin typeface="Carlito"/>
                <a:cs typeface="Arial"/>
              </a:rPr>
              <a:t>pelanggan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41913309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46836" y="285195"/>
            <a:ext cx="760158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en-US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HAL – HAL YANG TIDAK DIPERBOLEHKAN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body" idx="1"/>
          </p:nvPr>
        </p:nvSpPr>
        <p:spPr>
          <a:xfrm>
            <a:off x="40925" y="924219"/>
            <a:ext cx="2618362" cy="2071721"/>
          </a:xfrm>
          <a:prstGeom prst="rect">
            <a:avLst/>
          </a:prstGeom>
        </p:spPr>
        <p:txBody>
          <a:bodyPr vert="horz" wrap="square" lIns="0" tIns="100965" rIns="0" bIns="0" rtlCol="0" anchor="t">
            <a:spAutoFit/>
          </a:bodyPr>
          <a:lstStyle/>
          <a:p>
            <a:pPr marL="285750" indent="-285750" algn="just">
              <a:buFont typeface="Arial"/>
              <a:buChar char="•"/>
            </a:pPr>
            <a:r>
              <a:rPr lang="en-US" sz="1600" dirty="0" err="1">
                <a:solidFill>
                  <a:schemeClr val="tx1"/>
                </a:solidFill>
              </a:rPr>
              <a:t>Menggunakan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komputer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untuk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keperluan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pribadi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seperti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buka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Whatsapp</a:t>
            </a:r>
            <a:r>
              <a:rPr lang="en-US" sz="1600" dirty="0">
                <a:solidFill>
                  <a:schemeClr val="tx1"/>
                </a:solidFill>
              </a:rPr>
              <a:t> web, Online shop, </a:t>
            </a:r>
            <a:r>
              <a:rPr lang="en-US" sz="1600" dirty="0" err="1">
                <a:solidFill>
                  <a:schemeClr val="tx1"/>
                </a:solidFill>
              </a:rPr>
              <a:t>youtube</a:t>
            </a:r>
            <a:r>
              <a:rPr lang="en-US" sz="1600" dirty="0">
                <a:solidFill>
                  <a:schemeClr val="tx1"/>
                </a:solidFill>
              </a:rPr>
              <a:t>, download dan </a:t>
            </a:r>
            <a:r>
              <a:rPr lang="en-US" sz="1600" dirty="0" err="1">
                <a:solidFill>
                  <a:schemeClr val="tx1"/>
                </a:solidFill>
              </a:rPr>
              <a:t>nonton</a:t>
            </a:r>
            <a:r>
              <a:rPr lang="en-US" sz="1600" dirty="0">
                <a:solidFill>
                  <a:schemeClr val="tx1"/>
                </a:solidFill>
              </a:rPr>
              <a:t> film, main games dan lain </a:t>
            </a:r>
            <a:r>
              <a:rPr lang="en-US" sz="1600" dirty="0" err="1">
                <a:solidFill>
                  <a:schemeClr val="tx1"/>
                </a:solidFill>
              </a:rPr>
              <a:t>lain</a:t>
            </a:r>
            <a:r>
              <a:rPr lang="en-US" sz="1600" dirty="0">
                <a:solidFill>
                  <a:schemeClr val="tx1"/>
                </a:solidFill>
              </a:rPr>
              <a:t> </a:t>
            </a:r>
            <a:endParaRPr lang="en-US" dirty="0">
              <a:solidFill>
                <a:schemeClr val="tx1"/>
              </a:solidFill>
            </a:endParaRPr>
          </a:p>
          <a:p>
            <a:pPr algn="just"/>
            <a:endParaRPr lang="en-US" sz="1600" dirty="0">
              <a:solidFill>
                <a:schemeClr val="tx1"/>
              </a:solidFill>
            </a:endParaRPr>
          </a:p>
          <a:p>
            <a:pPr algn="just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16</a:t>
            </a:fld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987C8D-6100-4C1D-982D-622C922C8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0546" y="4319702"/>
            <a:ext cx="1852289" cy="24745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9119AB-66FA-494A-A061-C71B71583B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0406" y="1007410"/>
            <a:ext cx="2172733" cy="1659369"/>
          </a:xfrm>
          <a:prstGeom prst="rect">
            <a:avLst/>
          </a:prstGeom>
        </p:spPr>
      </p:pic>
      <p:sp>
        <p:nvSpPr>
          <p:cNvPr id="10" name="object 6">
            <a:extLst>
              <a:ext uri="{FF2B5EF4-FFF2-40B4-BE49-F238E27FC236}">
                <a16:creationId xmlns:a16="http://schemas.microsoft.com/office/drawing/2014/main" id="{AC27C8BB-DCD6-459F-85E0-AD5DB5BF419E}"/>
              </a:ext>
            </a:extLst>
          </p:cNvPr>
          <p:cNvSpPr/>
          <p:nvPr/>
        </p:nvSpPr>
        <p:spPr>
          <a:xfrm>
            <a:off x="8236685" y="6086883"/>
            <a:ext cx="463889" cy="4848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FE2F3A8E-5233-4E79-BC04-E6DC5F64D8F1}"/>
              </a:ext>
            </a:extLst>
          </p:cNvPr>
          <p:cNvSpPr/>
          <p:nvPr/>
        </p:nvSpPr>
        <p:spPr>
          <a:xfrm>
            <a:off x="2999136" y="1804189"/>
            <a:ext cx="472718" cy="5239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E76E22-7C97-4E86-B160-A46EB24FF8D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244" r="24490" b="28903"/>
          <a:stretch/>
        </p:blipFill>
        <p:spPr>
          <a:xfrm>
            <a:off x="105276" y="2699588"/>
            <a:ext cx="2507036" cy="1964651"/>
          </a:xfrm>
          <a:prstGeom prst="rect">
            <a:avLst/>
          </a:prstGeom>
        </p:spPr>
      </p:pic>
      <p:sp>
        <p:nvSpPr>
          <p:cNvPr id="12" name="object 6">
            <a:extLst>
              <a:ext uri="{FF2B5EF4-FFF2-40B4-BE49-F238E27FC236}">
                <a16:creationId xmlns:a16="http://schemas.microsoft.com/office/drawing/2014/main" id="{5C245FFE-B4EB-49B8-B16B-6CEA81BDF53E}"/>
              </a:ext>
            </a:extLst>
          </p:cNvPr>
          <p:cNvSpPr/>
          <p:nvPr/>
        </p:nvSpPr>
        <p:spPr>
          <a:xfrm>
            <a:off x="1779761" y="4162312"/>
            <a:ext cx="400177" cy="45415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A501302-5A59-4475-AAC9-1A43230154B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3670" t="21111" r="19699" b="35556"/>
          <a:stretch/>
        </p:blipFill>
        <p:spPr>
          <a:xfrm>
            <a:off x="1848116" y="4739714"/>
            <a:ext cx="1936251" cy="2062538"/>
          </a:xfrm>
          <a:prstGeom prst="rect">
            <a:avLst/>
          </a:prstGeom>
        </p:spPr>
      </p:pic>
      <p:sp>
        <p:nvSpPr>
          <p:cNvPr id="15" name="object 6">
            <a:extLst>
              <a:ext uri="{FF2B5EF4-FFF2-40B4-BE49-F238E27FC236}">
                <a16:creationId xmlns:a16="http://schemas.microsoft.com/office/drawing/2014/main" id="{4B384DBE-6BE2-47AE-BB5C-D220A363C6A9}"/>
              </a:ext>
            </a:extLst>
          </p:cNvPr>
          <p:cNvSpPr/>
          <p:nvPr/>
        </p:nvSpPr>
        <p:spPr>
          <a:xfrm>
            <a:off x="3189496" y="6247313"/>
            <a:ext cx="400177" cy="45415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81757C-FCE9-4A42-A1C4-9F7019969E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28823" y="2899810"/>
            <a:ext cx="2348177" cy="1764156"/>
          </a:xfrm>
          <a:prstGeom prst="rect">
            <a:avLst/>
          </a:prstGeom>
        </p:spPr>
      </p:pic>
      <p:sp>
        <p:nvSpPr>
          <p:cNvPr id="17" name="object 6">
            <a:extLst>
              <a:ext uri="{FF2B5EF4-FFF2-40B4-BE49-F238E27FC236}">
                <a16:creationId xmlns:a16="http://schemas.microsoft.com/office/drawing/2014/main" id="{BD1C75AF-32D5-4ABC-B696-5A303955D2BA}"/>
              </a:ext>
            </a:extLst>
          </p:cNvPr>
          <p:cNvSpPr/>
          <p:nvPr/>
        </p:nvSpPr>
        <p:spPr>
          <a:xfrm>
            <a:off x="5823796" y="4102504"/>
            <a:ext cx="450751" cy="4585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CD973A-2EC4-4A9B-AE1A-C42A15977478}"/>
              </a:ext>
            </a:extLst>
          </p:cNvPr>
          <p:cNvSpPr txBox="1"/>
          <p:nvPr/>
        </p:nvSpPr>
        <p:spPr>
          <a:xfrm>
            <a:off x="2552634" y="3094627"/>
            <a:ext cx="1734163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dirty="0">
                <a:latin typeface="Carlito"/>
              </a:rPr>
              <a:t>Duduk </a:t>
            </a:r>
            <a:r>
              <a:rPr lang="en-US" sz="1600" dirty="0" err="1">
                <a:latin typeface="Carlito"/>
              </a:rPr>
              <a:t>saat</a:t>
            </a:r>
            <a:r>
              <a:rPr lang="en-US" sz="1600" dirty="0">
                <a:latin typeface="Carlito"/>
              </a:rPr>
              <a:t> </a:t>
            </a:r>
            <a:r>
              <a:rPr lang="en-US" sz="1600" dirty="0" err="1">
                <a:latin typeface="Carlito"/>
              </a:rPr>
              <a:t>sedang</a:t>
            </a:r>
            <a:r>
              <a:rPr lang="en-US" sz="1600" dirty="0">
                <a:latin typeface="Carlito"/>
              </a:rPr>
              <a:t> </a:t>
            </a:r>
            <a:r>
              <a:rPr lang="en-US" sz="1600" dirty="0" err="1">
                <a:latin typeface="Carlito"/>
              </a:rPr>
              <a:t>berbicara</a:t>
            </a:r>
            <a:r>
              <a:rPr lang="en-US" sz="1600" dirty="0">
                <a:latin typeface="Carlito"/>
              </a:rPr>
              <a:t> </a:t>
            </a:r>
            <a:r>
              <a:rPr lang="en-US" sz="1600" dirty="0" err="1">
                <a:latin typeface="Carlito"/>
              </a:rPr>
              <a:t>dengan</a:t>
            </a:r>
            <a:r>
              <a:rPr lang="en-US" sz="1600" dirty="0">
                <a:latin typeface="Carlito"/>
              </a:rPr>
              <a:t> </a:t>
            </a:r>
            <a:r>
              <a:rPr lang="en-US" sz="1600" dirty="0" err="1">
                <a:latin typeface="Carlito"/>
              </a:rPr>
              <a:t>pelanggan</a:t>
            </a:r>
            <a:endParaRPr lang="en-US" sz="1600" dirty="0" err="1"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3DB340-DC37-45E5-8219-D994A36C5FC6}"/>
              </a:ext>
            </a:extLst>
          </p:cNvPr>
          <p:cNvSpPr txBox="1"/>
          <p:nvPr/>
        </p:nvSpPr>
        <p:spPr>
          <a:xfrm>
            <a:off x="178007" y="5168418"/>
            <a:ext cx="1670109" cy="11387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700" dirty="0" err="1">
                <a:latin typeface="Carlito"/>
              </a:rPr>
              <a:t>Membaca</a:t>
            </a:r>
            <a:r>
              <a:rPr lang="en-US" sz="1700" dirty="0">
                <a:latin typeface="Carlito"/>
              </a:rPr>
              <a:t> </a:t>
            </a:r>
            <a:endParaRPr lang="en-US" sz="1700" dirty="0">
              <a:latin typeface="Calibri"/>
              <a:cs typeface="Calibri"/>
            </a:endParaRPr>
          </a:p>
          <a:p>
            <a:r>
              <a:rPr lang="en-US" sz="1700" dirty="0">
                <a:latin typeface="Carlito"/>
              </a:rPr>
              <a:t>Majalah/novel/  </a:t>
            </a:r>
            <a:r>
              <a:rPr lang="en-US" sz="1700" dirty="0" err="1">
                <a:latin typeface="Carlito"/>
              </a:rPr>
              <a:t>buku</a:t>
            </a:r>
            <a:r>
              <a:rPr lang="en-US" sz="1700" dirty="0">
                <a:latin typeface="Carlito"/>
              </a:rPr>
              <a:t> </a:t>
            </a:r>
            <a:r>
              <a:rPr lang="en-US" sz="1700" dirty="0" err="1">
                <a:latin typeface="Carlito"/>
              </a:rPr>
              <a:t>bacaan</a:t>
            </a:r>
            <a:r>
              <a:rPr lang="en-US" sz="1700" dirty="0">
                <a:latin typeface="Carlito"/>
              </a:rPr>
              <a:t> </a:t>
            </a:r>
            <a:endParaRPr lang="en-US" sz="1700" dirty="0">
              <a:latin typeface="Calibri"/>
              <a:cs typeface="Calibri"/>
            </a:endParaRPr>
          </a:p>
          <a:p>
            <a:r>
              <a:rPr lang="en-US" sz="1700" dirty="0" err="1">
                <a:latin typeface="Carlito"/>
              </a:rPr>
              <a:t>lainnya</a:t>
            </a:r>
            <a:r>
              <a:rPr lang="en-US" sz="1700" dirty="0">
                <a:latin typeface="Carlito"/>
              </a:rPr>
              <a:t>​</a:t>
            </a:r>
            <a:endParaRPr lang="en-US" sz="1700" dirty="0"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28D469-4A41-49D3-B850-9F2741DAE49D}"/>
              </a:ext>
            </a:extLst>
          </p:cNvPr>
          <p:cNvSpPr txBox="1"/>
          <p:nvPr/>
        </p:nvSpPr>
        <p:spPr>
          <a:xfrm>
            <a:off x="4257738" y="4960778"/>
            <a:ext cx="2447862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dirty="0" err="1">
                <a:latin typeface="Carlito"/>
              </a:rPr>
              <a:t>Membawa</a:t>
            </a:r>
            <a:r>
              <a:rPr lang="en-US" sz="1600" dirty="0">
                <a:latin typeface="Carlito"/>
              </a:rPr>
              <a:t> dan </a:t>
            </a:r>
            <a:endParaRPr lang="en-US" sz="1600" dirty="0">
              <a:latin typeface="Calibri"/>
              <a:cs typeface="Calibri"/>
            </a:endParaRPr>
          </a:p>
          <a:p>
            <a:r>
              <a:rPr lang="en-US" sz="1600" dirty="0" err="1">
                <a:latin typeface="Carlito"/>
              </a:rPr>
              <a:t>menggunakan</a:t>
            </a:r>
            <a:r>
              <a:rPr lang="en-US" sz="1600" dirty="0">
                <a:latin typeface="Carlito"/>
              </a:rPr>
              <a:t> handphone  </a:t>
            </a:r>
            <a:r>
              <a:rPr lang="en-US" sz="1600" dirty="0" err="1">
                <a:latin typeface="Carlito"/>
              </a:rPr>
              <a:t>pribadi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dibooth</a:t>
            </a:r>
            <a:r>
              <a:rPr lang="en-US" sz="1600" dirty="0">
                <a:latin typeface="Carlito"/>
              </a:rPr>
              <a:t> </a:t>
            </a:r>
            <a:r>
              <a:rPr lang="en-US" sz="1600" b="1" dirty="0">
                <a:latin typeface="Carlito"/>
              </a:rPr>
              <a:t>(</a:t>
            </a:r>
            <a:r>
              <a:rPr lang="en-US" sz="1600" b="1" dirty="0" err="1">
                <a:latin typeface="Carlito"/>
              </a:rPr>
              <a:t>kecuali</a:t>
            </a:r>
            <a:r>
              <a:rPr lang="en-US" sz="1600" b="1" dirty="0">
                <a:latin typeface="Carlito"/>
              </a:rPr>
              <a:t>  receptionist management  </a:t>
            </a:r>
          </a:p>
          <a:p>
            <a:r>
              <a:rPr lang="en-US" sz="1600" b="1" dirty="0" err="1">
                <a:latin typeface="Carlito"/>
              </a:rPr>
              <a:t>hanya</a:t>
            </a:r>
            <a:r>
              <a:rPr lang="en-US" sz="1600" b="1" dirty="0">
                <a:latin typeface="Carlito"/>
              </a:rPr>
              <a:t> </a:t>
            </a:r>
            <a:r>
              <a:rPr lang="en-US" sz="1600" b="1" dirty="0" err="1">
                <a:latin typeface="Carlito"/>
              </a:rPr>
              <a:t>untuk</a:t>
            </a:r>
            <a:r>
              <a:rPr lang="en-US" sz="1600" b="1" dirty="0">
                <a:latin typeface="Carlito"/>
              </a:rPr>
              <a:t> </a:t>
            </a:r>
            <a:r>
              <a:rPr lang="en-US" sz="1600" b="1" dirty="0" err="1">
                <a:latin typeface="Carlito"/>
              </a:rPr>
              <a:t>keperluan</a:t>
            </a:r>
            <a:r>
              <a:rPr lang="en-US" sz="1600" b="1" dirty="0">
                <a:latin typeface="Carlito"/>
              </a:rPr>
              <a:t> </a:t>
            </a:r>
            <a:endParaRPr lang="en-US" sz="1600" b="1" dirty="0">
              <a:latin typeface="Calibri"/>
              <a:cs typeface="Calibri"/>
            </a:endParaRPr>
          </a:p>
          <a:p>
            <a:r>
              <a:rPr lang="en-US" sz="1600" b="1" dirty="0" err="1">
                <a:latin typeface="Carlito"/>
              </a:rPr>
              <a:t>pekerjaan</a:t>
            </a:r>
            <a:r>
              <a:rPr lang="en-US" sz="1600" b="1" dirty="0">
                <a:latin typeface="Carlito"/>
              </a:rPr>
              <a:t>)​</a:t>
            </a:r>
            <a:endParaRPr lang="en-US" sz="1600" b="1" dirty="0">
              <a:cs typeface="Calibri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49C5F8-9F89-46AE-A077-B3B6390CE52F}"/>
              </a:ext>
            </a:extLst>
          </p:cNvPr>
          <p:cNvSpPr txBox="1"/>
          <p:nvPr/>
        </p:nvSpPr>
        <p:spPr>
          <a:xfrm>
            <a:off x="6499839" y="2791752"/>
            <a:ext cx="2348177" cy="13388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dirty="0" err="1">
                <a:latin typeface="Carlito"/>
              </a:rPr>
              <a:t>Menggunakan</a:t>
            </a:r>
            <a:r>
              <a:rPr lang="en-US" sz="1600" dirty="0">
                <a:latin typeface="Carlito"/>
              </a:rPr>
              <a:t> headphone headset / </a:t>
            </a:r>
            <a:r>
              <a:rPr lang="en-US" sz="1600" dirty="0">
                <a:ea typeface="+mn-lt"/>
                <a:cs typeface="+mn-lt"/>
              </a:rPr>
              <a:t>earbuds</a:t>
            </a:r>
            <a:r>
              <a:rPr lang="en-US" sz="1600" dirty="0">
                <a:latin typeface="Calibri"/>
                <a:cs typeface="Calibri"/>
              </a:rPr>
              <a:t> wireless /</a:t>
            </a:r>
            <a:r>
              <a:rPr lang="en-US" sz="1600" dirty="0">
                <a:latin typeface="Carlito"/>
              </a:rPr>
              <a:t> earphone </a:t>
            </a:r>
            <a:r>
              <a:rPr lang="en-US" sz="1600" dirty="0" err="1">
                <a:latin typeface="Carlito"/>
              </a:rPr>
              <a:t>untuk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mendengar</a:t>
            </a:r>
            <a:r>
              <a:rPr lang="en-US" sz="1600" dirty="0">
                <a:latin typeface="Carlito"/>
              </a:rPr>
              <a:t> </a:t>
            </a:r>
            <a:r>
              <a:rPr lang="en-US" sz="1600" dirty="0" err="1">
                <a:latin typeface="Carlito"/>
              </a:rPr>
              <a:t>kan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lagu</a:t>
            </a:r>
            <a:r>
              <a:rPr lang="en-US" sz="1700" dirty="0">
                <a:latin typeface="Carlito"/>
              </a:rPr>
              <a:t>​</a:t>
            </a:r>
            <a:endParaRPr lang="en-US" sz="1700" dirty="0">
              <a:cs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571A96-95D6-4E93-97F7-058F825BFB95}"/>
              </a:ext>
            </a:extLst>
          </p:cNvPr>
          <p:cNvSpPr txBox="1"/>
          <p:nvPr/>
        </p:nvSpPr>
        <p:spPr>
          <a:xfrm>
            <a:off x="5273175" y="1239843"/>
            <a:ext cx="333742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dirty="0" err="1">
                <a:latin typeface="Carlito"/>
              </a:rPr>
              <a:t>Meninggalkan</a:t>
            </a:r>
            <a:r>
              <a:rPr lang="en-US" sz="1600" dirty="0">
                <a:latin typeface="Carlito"/>
              </a:rPr>
              <a:t> booth </a:t>
            </a:r>
            <a:r>
              <a:rPr lang="en-US" sz="1600" dirty="0" err="1">
                <a:latin typeface="Carlito"/>
              </a:rPr>
              <a:t>tanpa</a:t>
            </a:r>
            <a:r>
              <a:rPr lang="en-US" sz="1600" dirty="0">
                <a:latin typeface="Carlito"/>
              </a:rPr>
              <a:t> </a:t>
            </a:r>
            <a:r>
              <a:rPr lang="en-US" sz="1600" dirty="0" err="1">
                <a:latin typeface="Carlito"/>
              </a:rPr>
              <a:t>izin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dari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pengawas</a:t>
            </a:r>
            <a:r>
              <a:rPr lang="en-US" sz="1600" dirty="0">
                <a:latin typeface="Carlito"/>
              </a:rPr>
              <a:t> (</a:t>
            </a:r>
            <a:r>
              <a:rPr lang="en-US" sz="1600" dirty="0" err="1">
                <a:latin typeface="Carlito"/>
              </a:rPr>
              <a:t>baik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dalam</a:t>
            </a:r>
            <a:r>
              <a:rPr lang="en-US" sz="1600" dirty="0">
                <a:latin typeface="Carlito"/>
              </a:rPr>
              <a:t> </a:t>
            </a:r>
            <a:r>
              <a:rPr lang="en-US" sz="1600" dirty="0" err="1">
                <a:latin typeface="Carlito"/>
              </a:rPr>
              <a:t>jarak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dekat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tidak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diperbolehkan</a:t>
            </a:r>
            <a:r>
              <a:rPr lang="en-US" sz="1600" dirty="0">
                <a:latin typeface="Carlito"/>
              </a:rPr>
              <a:t>   </a:t>
            </a:r>
            <a:r>
              <a:rPr lang="en-US" sz="1600" dirty="0" err="1">
                <a:latin typeface="Carlito"/>
              </a:rPr>
              <a:t>membiarkan</a:t>
            </a:r>
            <a:r>
              <a:rPr lang="en-US" sz="1600" dirty="0">
                <a:latin typeface="Carlito"/>
              </a:rPr>
              <a:t> booth </a:t>
            </a:r>
            <a:r>
              <a:rPr lang="en-US" sz="1600" dirty="0" err="1">
                <a:latin typeface="Carlito"/>
              </a:rPr>
              <a:t>kosong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denganalasan</a:t>
            </a:r>
            <a:r>
              <a:rPr lang="en-US" sz="1600" dirty="0">
                <a:latin typeface="Carlito"/>
              </a:rPr>
              <a:t> </a:t>
            </a:r>
            <a:r>
              <a:rPr lang="en-US" sz="1600" dirty="0" err="1">
                <a:latin typeface="Carlito"/>
              </a:rPr>
              <a:t>apapun</a:t>
            </a:r>
            <a:r>
              <a:rPr lang="en-US" sz="1600" dirty="0">
                <a:latin typeface="Carlito"/>
              </a:rPr>
              <a:t>) ​</a:t>
            </a:r>
            <a:endParaRPr lang="en-US" sz="16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40232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3370" y="1013460"/>
            <a:ext cx="8915399" cy="6299802"/>
          </a:xfrm>
          <a:prstGeom prst="rect">
            <a:avLst/>
          </a:prstGeom>
        </p:spPr>
        <p:txBody>
          <a:bodyPr vert="horz" wrap="square" lIns="0" tIns="102235" rIns="0" bIns="0" rtlCol="0" anchor="t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>
                <a:ea typeface="+mn-lt"/>
                <a:cs typeface="+mn-lt"/>
              </a:rPr>
              <a:t>Senyum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tulus</a:t>
            </a:r>
            <a:endParaRPr lang="en-US" dirty="0" err="1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Selalu</a:t>
            </a:r>
            <a:r>
              <a:rPr lang="en-US" dirty="0"/>
              <a:t> </a:t>
            </a:r>
            <a:r>
              <a:rPr lang="en-US" dirty="0" err="1"/>
              <a:t>mengucapkan</a:t>
            </a:r>
            <a:r>
              <a:rPr lang="en-US" dirty="0"/>
              <a:t> Salam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memulai</a:t>
            </a:r>
            <a:r>
              <a:rPr lang="en-US" dirty="0"/>
              <a:t> </a:t>
            </a:r>
            <a:r>
              <a:rPr lang="en-US" dirty="0" err="1"/>
              <a:t>pembicaraan</a:t>
            </a:r>
            <a:endParaRPr lang="en-US" dirty="0">
              <a:cs typeface="Calibri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Standar</a:t>
            </a:r>
            <a:r>
              <a:rPr lang="en-US" dirty="0"/>
              <a:t> Waktu Dalam </a:t>
            </a:r>
            <a:r>
              <a:rPr lang="en-US" dirty="0" err="1"/>
              <a:t>Memberikan</a:t>
            </a:r>
            <a:r>
              <a:rPr lang="en-US" dirty="0"/>
              <a:t> Salam :</a:t>
            </a:r>
          </a:p>
          <a:p>
            <a:pPr algn="just"/>
            <a:r>
              <a:rPr lang="en-US" dirty="0"/>
              <a:t>	Selamat Pagi      : </a:t>
            </a:r>
            <a:r>
              <a:rPr lang="en-US" dirty="0" err="1"/>
              <a:t>Pkl</a:t>
            </a:r>
            <a:r>
              <a:rPr lang="en-US" dirty="0"/>
              <a:t>. 00.00 – 10.00</a:t>
            </a:r>
            <a:endParaRPr lang="en-US" dirty="0">
              <a:cs typeface="Calibri"/>
            </a:endParaRPr>
          </a:p>
          <a:p>
            <a:pPr algn="just"/>
            <a:r>
              <a:rPr lang="en-US" dirty="0"/>
              <a:t>	Selamat Siang    : </a:t>
            </a:r>
            <a:r>
              <a:rPr lang="en-US" dirty="0" err="1"/>
              <a:t>Pkl</a:t>
            </a:r>
            <a:r>
              <a:rPr lang="en-US" dirty="0"/>
              <a:t>. 10.01 – 15.00</a:t>
            </a:r>
          </a:p>
          <a:p>
            <a:pPr algn="just"/>
            <a:r>
              <a:rPr lang="en-US" dirty="0"/>
              <a:t>	Selamat Sore     : </a:t>
            </a:r>
            <a:r>
              <a:rPr lang="en-US" dirty="0" err="1"/>
              <a:t>Pkl</a:t>
            </a:r>
            <a:r>
              <a:rPr lang="en-US" dirty="0"/>
              <a:t>. 15.01 – 18.00</a:t>
            </a:r>
          </a:p>
          <a:p>
            <a:pPr algn="just"/>
            <a:r>
              <a:rPr lang="en-US" dirty="0"/>
              <a:t>	Selamat Malam : </a:t>
            </a:r>
            <a:r>
              <a:rPr lang="en-US" dirty="0" err="1"/>
              <a:t>Pkl</a:t>
            </a:r>
            <a:r>
              <a:rPr lang="en-US" dirty="0"/>
              <a:t>. 18.01 – 00.00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Petugas</a:t>
            </a:r>
            <a:r>
              <a:rPr lang="en-US" dirty="0"/>
              <a:t> </a:t>
            </a:r>
            <a:r>
              <a:rPr lang="en-US" dirty="0" err="1"/>
              <a:t>berbicara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intonasi</a:t>
            </a:r>
            <a:r>
              <a:rPr lang="en-US" dirty="0"/>
              <a:t> </a:t>
            </a:r>
            <a:r>
              <a:rPr lang="en-US" dirty="0" err="1"/>
              <a:t>suara</a:t>
            </a:r>
            <a:r>
              <a:rPr lang="en-US" dirty="0"/>
              <a:t> yang </a:t>
            </a:r>
            <a:r>
              <a:rPr lang="en-US" dirty="0" err="1"/>
              <a:t>sopan</a:t>
            </a:r>
            <a:r>
              <a:rPr lang="en-US" dirty="0"/>
              <a:t>, </a:t>
            </a:r>
            <a:r>
              <a:rPr lang="en-US" dirty="0" err="1"/>
              <a:t>tenang</a:t>
            </a:r>
            <a:r>
              <a:rPr lang="en-US" dirty="0"/>
              <a:t>, dan </a:t>
            </a:r>
            <a:r>
              <a:rPr lang="en-US" dirty="0" err="1"/>
              <a:t>ramah</a:t>
            </a:r>
            <a:r>
              <a:rPr lang="en-US" dirty="0"/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Menunjukan</a:t>
            </a:r>
            <a:r>
              <a:rPr lang="en-US" dirty="0"/>
              <a:t> </a:t>
            </a:r>
            <a:r>
              <a:rPr lang="en-US" dirty="0" err="1"/>
              <a:t>sikap</a:t>
            </a:r>
            <a:r>
              <a:rPr lang="en-US" dirty="0"/>
              <a:t> </a:t>
            </a:r>
            <a:r>
              <a:rPr lang="en-US" dirty="0" err="1"/>
              <a:t>siap</a:t>
            </a:r>
            <a:r>
              <a:rPr lang="en-US" dirty="0"/>
              <a:t> </a:t>
            </a:r>
            <a:r>
              <a:rPr lang="en-US" dirty="0" err="1"/>
              <a:t>membantu</a:t>
            </a:r>
            <a:endParaRPr lang="en-US" dirty="0" err="1">
              <a:cs typeface="Calibri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Mendengar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seksama</a:t>
            </a:r>
            <a:r>
              <a:rPr lang="en-US" dirty="0"/>
              <a:t> dan </a:t>
            </a:r>
            <a:r>
              <a:rPr lang="en-US" dirty="0" err="1"/>
              <a:t>fokus</a:t>
            </a:r>
            <a:endParaRPr lang="en-US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/>
              <a:t>Tidak </a:t>
            </a:r>
            <a:r>
              <a:rPr lang="en-US" dirty="0" err="1"/>
              <a:t>memotong</a:t>
            </a:r>
            <a:r>
              <a:rPr lang="en-US" dirty="0"/>
              <a:t> </a:t>
            </a:r>
            <a:r>
              <a:rPr lang="en-US" dirty="0" err="1"/>
              <a:t>pembicaraan</a:t>
            </a:r>
            <a:r>
              <a:rPr lang="en-US" dirty="0"/>
              <a:t> </a:t>
            </a:r>
            <a:r>
              <a:rPr lang="en-US" dirty="0" err="1"/>
              <a:t>pelanggan</a:t>
            </a:r>
            <a:endParaRPr lang="en-US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/>
              <a:t>Kontak </a:t>
            </a:r>
            <a:r>
              <a:rPr lang="en-US" dirty="0" err="1"/>
              <a:t>mata</a:t>
            </a:r>
            <a:r>
              <a:rPr lang="en-US" dirty="0"/>
              <a:t> 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Menggunakan</a:t>
            </a:r>
            <a:r>
              <a:rPr lang="en-US" dirty="0"/>
              <a:t> Bahasa Indonesia yang </a:t>
            </a:r>
            <a:r>
              <a:rPr lang="en-US" dirty="0" err="1"/>
              <a:t>baik</a:t>
            </a:r>
            <a:r>
              <a:rPr lang="en-US" dirty="0"/>
              <a:t> dan </a:t>
            </a:r>
            <a:r>
              <a:rPr lang="en-US" dirty="0" err="1"/>
              <a:t>benar</a:t>
            </a:r>
            <a:endParaRPr lang="en-US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/>
              <a:t>Jelas, </a:t>
            </a:r>
            <a:r>
              <a:rPr lang="en-US" dirty="0" err="1"/>
              <a:t>singkat</a:t>
            </a:r>
            <a:r>
              <a:rPr lang="en-US" dirty="0"/>
              <a:t> dan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bertele</a:t>
            </a:r>
            <a:r>
              <a:rPr lang="en-US" dirty="0"/>
              <a:t> tele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>
                <a:cs typeface="Calibri"/>
              </a:rPr>
              <a:t>Intonasi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suara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sedang</a:t>
            </a:r>
            <a:r>
              <a:rPr lang="en-US" dirty="0">
                <a:cs typeface="Calibri"/>
              </a:rPr>
              <a:t>, </a:t>
            </a:r>
            <a:r>
              <a:rPr lang="en-US" dirty="0" err="1">
                <a:cs typeface="Calibri"/>
              </a:rPr>
              <a:t>tidak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berbisik</a:t>
            </a:r>
            <a:r>
              <a:rPr lang="en-US" dirty="0">
                <a:cs typeface="Calibri"/>
              </a:rPr>
              <a:t> dan </a:t>
            </a:r>
            <a:r>
              <a:rPr lang="en-US" dirty="0" err="1">
                <a:cs typeface="Calibri"/>
              </a:rPr>
              <a:t>tidak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berteriak</a:t>
            </a:r>
            <a:endParaRPr lang="en-US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Dilarang</a:t>
            </a:r>
            <a:r>
              <a:rPr lang="en-US" dirty="0"/>
              <a:t> </a:t>
            </a:r>
            <a:r>
              <a:rPr lang="en-US" dirty="0" err="1"/>
              <a:t>menjawab</a:t>
            </a:r>
            <a:r>
              <a:rPr lang="en-US" dirty="0"/>
              <a:t> “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tahu</a:t>
            </a:r>
            <a:r>
              <a:rPr lang="en-US" dirty="0"/>
              <a:t>”, </a:t>
            </a: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petugas</a:t>
            </a:r>
            <a:r>
              <a:rPr lang="en-US" dirty="0"/>
              <a:t> </a:t>
            </a:r>
            <a:r>
              <a:rPr lang="en-US" dirty="0" err="1"/>
              <a:t>kurang</a:t>
            </a:r>
            <a:r>
              <a:rPr lang="en-US" dirty="0"/>
              <a:t> </a:t>
            </a:r>
            <a:r>
              <a:rPr lang="en-US" dirty="0" err="1"/>
              <a:t>informasi</a:t>
            </a:r>
            <a:r>
              <a:rPr lang="en-US" dirty="0"/>
              <a:t>, </a:t>
            </a:r>
            <a:r>
              <a:rPr lang="en-US" dirty="0" err="1"/>
              <a:t>petugas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mencatat</a:t>
            </a:r>
            <a:r>
              <a:rPr lang="en-US" dirty="0"/>
              <a:t> </a:t>
            </a:r>
            <a:r>
              <a:rPr lang="en-US" dirty="0" err="1"/>
              <a:t>nama</a:t>
            </a:r>
            <a:r>
              <a:rPr lang="en-US" dirty="0"/>
              <a:t> dan </a:t>
            </a:r>
            <a:r>
              <a:rPr lang="en-US" dirty="0" err="1"/>
              <a:t>nomor</a:t>
            </a:r>
            <a:r>
              <a:rPr lang="en-US" dirty="0"/>
              <a:t> </a:t>
            </a:r>
            <a:r>
              <a:rPr lang="en-US" dirty="0" err="1"/>
              <a:t>telepon</a:t>
            </a:r>
            <a:r>
              <a:rPr lang="en-US" dirty="0"/>
              <a:t> </a:t>
            </a:r>
            <a:r>
              <a:rPr lang="en-US" dirty="0" err="1"/>
              <a:t>pelanggan</a:t>
            </a:r>
            <a:r>
              <a:rPr lang="en-US" dirty="0"/>
              <a:t> </a:t>
            </a:r>
            <a:r>
              <a:rPr lang="en-US" dirty="0" err="1"/>
              <a:t>lalu</a:t>
            </a:r>
            <a:r>
              <a:rPr lang="en-US" dirty="0"/>
              <a:t> </a:t>
            </a:r>
            <a:r>
              <a:rPr lang="en-US" dirty="0" err="1"/>
              <a:t>menjawab</a:t>
            </a:r>
            <a:r>
              <a:rPr lang="en-US" dirty="0"/>
              <a:t> “</a:t>
            </a:r>
            <a:r>
              <a:rPr lang="en-US" dirty="0" err="1"/>
              <a:t>akan</a:t>
            </a:r>
            <a:r>
              <a:rPr lang="en-US" dirty="0"/>
              <a:t> kami </a:t>
            </a:r>
            <a:r>
              <a:rPr lang="en-US" dirty="0" err="1"/>
              <a:t>koordinasikan</a:t>
            </a:r>
            <a:r>
              <a:rPr lang="en-US" dirty="0"/>
              <a:t> </a:t>
            </a:r>
            <a:r>
              <a:rPr lang="en-US" dirty="0" err="1"/>
              <a:t>terlebih</a:t>
            </a:r>
            <a:r>
              <a:rPr lang="en-US" dirty="0"/>
              <a:t> </a:t>
            </a:r>
            <a:r>
              <a:rPr lang="en-US" dirty="0" err="1"/>
              <a:t>dahulu</a:t>
            </a:r>
            <a:r>
              <a:rPr lang="en-US" dirty="0"/>
              <a:t> </a:t>
            </a:r>
            <a:r>
              <a:rPr lang="en-US" dirty="0" err="1"/>
              <a:t>mengenai</a:t>
            </a:r>
            <a:r>
              <a:rPr lang="en-US" dirty="0"/>
              <a:t> </a:t>
            </a:r>
            <a:r>
              <a:rPr lang="en-US" dirty="0" err="1"/>
              <a:t>hal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, Bapak/Ibu </a:t>
            </a:r>
            <a:r>
              <a:rPr lang="en-US" dirty="0" err="1"/>
              <a:t>akan</a:t>
            </a:r>
            <a:r>
              <a:rPr lang="en-US" dirty="0"/>
              <a:t> kami </a:t>
            </a:r>
            <a:r>
              <a:rPr lang="en-US" dirty="0" err="1"/>
              <a:t>hubungi</a:t>
            </a:r>
            <a:r>
              <a:rPr lang="en-US" dirty="0"/>
              <a:t> </a:t>
            </a:r>
            <a:r>
              <a:rPr lang="en-US" dirty="0" err="1"/>
              <a:t>kembali</a:t>
            </a:r>
            <a:r>
              <a:rPr lang="en-US" dirty="0"/>
              <a:t>, </a:t>
            </a:r>
            <a:r>
              <a:rPr lang="en-US" dirty="0" err="1"/>
              <a:t>terima</a:t>
            </a:r>
            <a:r>
              <a:rPr lang="en-US" dirty="0"/>
              <a:t> </a:t>
            </a:r>
            <a:r>
              <a:rPr lang="en-US" dirty="0" err="1"/>
              <a:t>kasih</a:t>
            </a:r>
            <a:r>
              <a:rPr lang="en-US" dirty="0"/>
              <a:t>”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Menyebut</a:t>
            </a:r>
            <a:r>
              <a:rPr lang="en-US" dirty="0"/>
              <a:t> </a:t>
            </a:r>
            <a:r>
              <a:rPr lang="en-US" dirty="0" err="1"/>
              <a:t>nama</a:t>
            </a:r>
            <a:r>
              <a:rPr lang="en-US" dirty="0"/>
              <a:t> </a:t>
            </a:r>
            <a:r>
              <a:rPr lang="en-US" dirty="0" err="1"/>
              <a:t>pelanggan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sebutan</a:t>
            </a:r>
            <a:r>
              <a:rPr lang="en-US" dirty="0"/>
              <a:t> </a:t>
            </a:r>
            <a:r>
              <a:rPr lang="en-US" dirty="0" err="1"/>
              <a:t>resmi</a:t>
            </a:r>
            <a:r>
              <a:rPr lang="en-US" dirty="0"/>
              <a:t> </a:t>
            </a:r>
            <a:r>
              <a:rPr lang="en-US" b="1" dirty="0"/>
              <a:t>“Bapak </a:t>
            </a:r>
            <a:r>
              <a:rPr lang="en-US" b="1" dirty="0" err="1"/>
              <a:t>atau</a:t>
            </a:r>
            <a:r>
              <a:rPr lang="en-US" b="1" dirty="0"/>
              <a:t> Ibu”, </a:t>
            </a:r>
            <a:r>
              <a:rPr lang="en-US" dirty="0" err="1"/>
              <a:t>dilarang</a:t>
            </a:r>
            <a:r>
              <a:rPr lang="en-US" dirty="0"/>
              <a:t> </a:t>
            </a:r>
            <a:r>
              <a:rPr lang="en-US" dirty="0" err="1"/>
              <a:t>menyebut</a:t>
            </a:r>
            <a:r>
              <a:rPr lang="en-US" dirty="0"/>
              <a:t> </a:t>
            </a:r>
            <a:r>
              <a:rPr lang="en-US" dirty="0" err="1"/>
              <a:t>kakak</a:t>
            </a:r>
            <a:r>
              <a:rPr lang="en-US" dirty="0"/>
              <a:t>, </a:t>
            </a:r>
            <a:r>
              <a:rPr lang="en-US" dirty="0" err="1"/>
              <a:t>adik</a:t>
            </a:r>
            <a:r>
              <a:rPr lang="en-US" dirty="0"/>
              <a:t>, </a:t>
            </a:r>
            <a:r>
              <a:rPr lang="en-US" dirty="0" err="1"/>
              <a:t>mbak</a:t>
            </a:r>
            <a:r>
              <a:rPr lang="en-US" dirty="0"/>
              <a:t>, mas, om, tante, </a:t>
            </a:r>
            <a:r>
              <a:rPr lang="en-US" dirty="0" err="1"/>
              <a:t>kakek</a:t>
            </a:r>
            <a:r>
              <a:rPr lang="en-US" dirty="0"/>
              <a:t>, </a:t>
            </a:r>
            <a:r>
              <a:rPr lang="en-US" dirty="0" err="1"/>
              <a:t>nenek</a:t>
            </a:r>
            <a:r>
              <a:rPr lang="en-US" dirty="0"/>
              <a:t>, </a:t>
            </a:r>
            <a:r>
              <a:rPr lang="en-US" dirty="0" err="1"/>
              <a:t>mbah</a:t>
            </a:r>
            <a:r>
              <a:rPr lang="en-US" dirty="0"/>
              <a:t>, </a:t>
            </a:r>
            <a:r>
              <a:rPr lang="en-US" dirty="0" err="1"/>
              <a:t>eyang</a:t>
            </a:r>
            <a:r>
              <a:rPr lang="en-US" dirty="0"/>
              <a:t> dan lain </a:t>
            </a:r>
            <a:r>
              <a:rPr lang="en-US" dirty="0" err="1"/>
              <a:t>lain</a:t>
            </a:r>
            <a:r>
              <a:rPr lang="en-US" dirty="0"/>
              <a:t> </a:t>
            </a:r>
          </a:p>
          <a:p>
            <a:pPr algn="just"/>
            <a:endParaRPr lang="en-US" dirty="0"/>
          </a:p>
          <a:p>
            <a:pPr marL="12700">
              <a:lnSpc>
                <a:spcPct val="100000"/>
              </a:lnSpc>
              <a:spcBef>
                <a:spcPts val="805"/>
              </a:spcBef>
            </a:pPr>
            <a:endParaRPr dirty="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41070" y="257048"/>
            <a:ext cx="76200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819400" algn="l"/>
                <a:tab pos="5278755" algn="l"/>
              </a:tabLst>
            </a:pPr>
            <a:r>
              <a:rPr lang="en-US" spc="-5" dirty="0"/>
              <a:t>ETIKA SAAT BERBICARA</a:t>
            </a: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11399883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3370" y="1042188"/>
            <a:ext cx="8586825" cy="3529812"/>
          </a:xfrm>
          <a:prstGeom prst="rect">
            <a:avLst/>
          </a:prstGeom>
        </p:spPr>
        <p:txBody>
          <a:bodyPr vert="horz" wrap="square" lIns="0" tIns="102235" rIns="0" bIns="0" rtlCol="0" anchor="t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terdapat</a:t>
            </a:r>
            <a:r>
              <a:rPr lang="en-US" dirty="0"/>
              <a:t> Tenant </a:t>
            </a:r>
            <a:r>
              <a:rPr lang="en-US" dirty="0" err="1"/>
              <a:t>melaporkan</a:t>
            </a:r>
            <a:r>
              <a:rPr lang="en-US" dirty="0"/>
              <a:t> </a:t>
            </a:r>
            <a:r>
              <a:rPr lang="en-US" dirty="0" err="1"/>
              <a:t>keluhan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kendala</a:t>
            </a:r>
            <a:r>
              <a:rPr lang="en-US" dirty="0"/>
              <a:t>, </a:t>
            </a:r>
            <a:r>
              <a:rPr lang="en-US" dirty="0" err="1"/>
              <a:t>terdapat</a:t>
            </a:r>
            <a:r>
              <a:rPr lang="en-US" dirty="0"/>
              <a:t> dua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menjawabnya</a:t>
            </a:r>
            <a:r>
              <a:rPr lang="en-US" dirty="0"/>
              <a:t>:</a:t>
            </a:r>
          </a:p>
          <a:p>
            <a:pPr marL="800100" lvl="1" indent="-342900" algn="just">
              <a:buFont typeface="+mj-lt"/>
              <a:buAutoNum type="alphaLcPeriod"/>
            </a:pPr>
            <a:r>
              <a:rPr lang="en-US" b="1" dirty="0"/>
              <a:t>Jika </a:t>
            </a:r>
            <a:r>
              <a:rPr lang="en-US" b="1" dirty="0" err="1"/>
              <a:t>bukan</a:t>
            </a:r>
            <a:r>
              <a:rPr lang="en-US" b="1" dirty="0"/>
              <a:t> </a:t>
            </a:r>
            <a:r>
              <a:rPr lang="en-US" b="1" dirty="0" err="1"/>
              <a:t>kewenangannya</a:t>
            </a:r>
            <a:r>
              <a:rPr lang="en-US" b="1" dirty="0"/>
              <a:t> </a:t>
            </a:r>
            <a:r>
              <a:rPr lang="en-US" b="1" dirty="0" err="1"/>
              <a:t>dapat</a:t>
            </a:r>
            <a:r>
              <a:rPr lang="en-US" b="1" dirty="0"/>
              <a:t> </a:t>
            </a:r>
            <a:r>
              <a:rPr lang="en-US" b="1" dirty="0" err="1"/>
              <a:t>menjawab</a:t>
            </a:r>
            <a:r>
              <a:rPr lang="en-US" b="1" dirty="0"/>
              <a:t> </a:t>
            </a:r>
            <a:r>
              <a:rPr lang="en-US" b="1" dirty="0" err="1"/>
              <a:t>seperti</a:t>
            </a:r>
            <a:r>
              <a:rPr lang="en-US" b="1" dirty="0"/>
              <a:t>, “</a:t>
            </a:r>
            <a:r>
              <a:rPr lang="en-US" b="1" dirty="0" err="1"/>
              <a:t>Baik</a:t>
            </a:r>
            <a:r>
              <a:rPr lang="en-US" b="1" dirty="0"/>
              <a:t> Bapak/Ibu, </a:t>
            </a:r>
            <a:r>
              <a:rPr lang="en-US" b="1" dirty="0" err="1"/>
              <a:t>mohon</a:t>
            </a:r>
            <a:r>
              <a:rPr lang="en-US" b="1" dirty="0"/>
              <a:t> </a:t>
            </a:r>
            <a:r>
              <a:rPr lang="en-US" b="1" dirty="0" err="1"/>
              <a:t>ditunggu</a:t>
            </a:r>
            <a:r>
              <a:rPr lang="en-US" b="1" dirty="0"/>
              <a:t> </a:t>
            </a:r>
            <a:r>
              <a:rPr lang="en-US" b="1" dirty="0" err="1"/>
              <a:t>sebentar</a:t>
            </a:r>
            <a:r>
              <a:rPr lang="en-US" b="1" dirty="0"/>
              <a:t> kami </a:t>
            </a:r>
            <a:r>
              <a:rPr lang="en-US" b="1" dirty="0" err="1"/>
              <a:t>informasikan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follow up </a:t>
            </a:r>
            <a:r>
              <a:rPr lang="en-US" b="1" dirty="0" err="1"/>
              <a:t>ke</a:t>
            </a:r>
            <a:r>
              <a:rPr lang="en-US" b="1" dirty="0"/>
              <a:t> </a:t>
            </a:r>
            <a:r>
              <a:rPr lang="en-US" b="1" dirty="0" err="1"/>
              <a:t>tim</a:t>
            </a:r>
            <a:r>
              <a:rPr lang="en-US" b="1" dirty="0"/>
              <a:t> </a:t>
            </a:r>
            <a:r>
              <a:rPr lang="en-US" b="1" dirty="0" err="1"/>
              <a:t>penanggungjawab</a:t>
            </a:r>
            <a:r>
              <a:rPr lang="en-US" b="1" dirty="0"/>
              <a:t> </a:t>
            </a:r>
            <a:r>
              <a:rPr lang="en-US" b="1" dirty="0" err="1"/>
              <a:t>terkait</a:t>
            </a:r>
            <a:r>
              <a:rPr lang="en-US" b="1" dirty="0"/>
              <a:t>” .</a:t>
            </a:r>
          </a:p>
          <a:p>
            <a:pPr marL="800100" lvl="1" indent="-342900" algn="just">
              <a:buFont typeface="+mj-lt"/>
              <a:buAutoNum type="alphaLcPeriod"/>
            </a:pPr>
            <a:r>
              <a:rPr lang="en-US" b="1" dirty="0"/>
              <a:t>Jika </a:t>
            </a:r>
            <a:r>
              <a:rPr lang="en-US" b="1" dirty="0" err="1"/>
              <a:t>bagian</a:t>
            </a:r>
            <a:r>
              <a:rPr lang="en-US" b="1" dirty="0"/>
              <a:t> yang </a:t>
            </a:r>
            <a:r>
              <a:rPr lang="en-US" b="1" dirty="0" err="1"/>
              <a:t>bersangkutan</a:t>
            </a:r>
            <a:r>
              <a:rPr lang="en-US" b="1" dirty="0"/>
              <a:t> dan </a:t>
            </a:r>
            <a:r>
              <a:rPr lang="en-US" b="1" dirty="0" err="1"/>
              <a:t>dapat</a:t>
            </a:r>
            <a:r>
              <a:rPr lang="en-US" b="1" dirty="0"/>
              <a:t> </a:t>
            </a:r>
            <a:r>
              <a:rPr lang="en-US" b="1" dirty="0" err="1"/>
              <a:t>mengatasi</a:t>
            </a:r>
            <a:r>
              <a:rPr lang="en-US" b="1" dirty="0"/>
              <a:t> </a:t>
            </a:r>
            <a:r>
              <a:rPr lang="en-US" b="1" dirty="0" err="1"/>
              <a:t>keluhan</a:t>
            </a:r>
            <a:r>
              <a:rPr lang="en-US" b="1" dirty="0"/>
              <a:t> tenant </a:t>
            </a:r>
            <a:r>
              <a:rPr lang="en-US" b="1" dirty="0" err="1"/>
              <a:t>dapat</a:t>
            </a:r>
            <a:r>
              <a:rPr lang="en-US" b="1" dirty="0"/>
              <a:t> </a:t>
            </a:r>
            <a:r>
              <a:rPr lang="en-US" b="1" dirty="0" err="1"/>
              <a:t>menjawab</a:t>
            </a:r>
            <a:r>
              <a:rPr lang="en-US" b="1" dirty="0"/>
              <a:t> </a:t>
            </a:r>
            <a:r>
              <a:rPr lang="en-US" b="1" dirty="0" err="1"/>
              <a:t>seperti</a:t>
            </a:r>
            <a:r>
              <a:rPr lang="en-US" b="1" dirty="0"/>
              <a:t>, “</a:t>
            </a:r>
            <a:r>
              <a:rPr lang="en-US" b="1" dirty="0" err="1"/>
              <a:t>Baik</a:t>
            </a:r>
            <a:r>
              <a:rPr lang="en-US" b="1" dirty="0"/>
              <a:t> Bapak/Ibu, </a:t>
            </a:r>
            <a:r>
              <a:rPr lang="en-US" b="1" dirty="0" err="1"/>
              <a:t>akan</a:t>
            </a:r>
            <a:r>
              <a:rPr lang="en-US" b="1" dirty="0"/>
              <a:t> kami </a:t>
            </a:r>
            <a:r>
              <a:rPr lang="en-US" b="1" dirty="0" err="1"/>
              <a:t>bantu</a:t>
            </a:r>
            <a:r>
              <a:rPr lang="en-US" b="1" dirty="0"/>
              <a:t> dan </a:t>
            </a:r>
            <a:r>
              <a:rPr lang="en-US" b="1" dirty="0" err="1"/>
              <a:t>tangani</a:t>
            </a:r>
            <a:r>
              <a:rPr lang="en-US" b="1" dirty="0"/>
              <a:t>”.</a:t>
            </a:r>
          </a:p>
          <a:p>
            <a:pPr lvl="1" algn="just"/>
            <a:endParaRPr lang="en-US" dirty="0"/>
          </a:p>
          <a:p>
            <a:pPr lvl="1" algn="just"/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diperkenankan</a:t>
            </a:r>
            <a:r>
              <a:rPr lang="en-US" dirty="0"/>
              <a:t> </a:t>
            </a:r>
            <a:r>
              <a:rPr lang="en-US" dirty="0" err="1"/>
              <a:t>menjawab</a:t>
            </a:r>
            <a:r>
              <a:rPr lang="en-US" dirty="0"/>
              <a:t> “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tahu</a:t>
            </a:r>
            <a:r>
              <a:rPr lang="en-US" dirty="0"/>
              <a:t>”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menjelaskan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pendapat</a:t>
            </a:r>
            <a:r>
              <a:rPr lang="en-US" dirty="0"/>
              <a:t> </a:t>
            </a:r>
            <a:r>
              <a:rPr lang="en-US" dirty="0" err="1"/>
              <a:t>pribadi</a:t>
            </a:r>
            <a:r>
              <a:rPr lang="en-US" dirty="0"/>
              <a:t>, agar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kesalahpahaman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pihak</a:t>
            </a:r>
            <a:r>
              <a:rPr lang="en-US" dirty="0"/>
              <a:t> tenant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tim</a:t>
            </a:r>
            <a:r>
              <a:rPr lang="en-US" dirty="0"/>
              <a:t> </a:t>
            </a:r>
            <a:r>
              <a:rPr lang="en-US" dirty="0" err="1"/>
              <a:t>terkait</a:t>
            </a:r>
            <a:r>
              <a:rPr lang="en-US" dirty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/>
          </a:p>
          <a:p>
            <a:pPr marL="12700">
              <a:lnSpc>
                <a:spcPct val="100000"/>
              </a:lnSpc>
              <a:spcBef>
                <a:spcPts val="805"/>
              </a:spcBef>
            </a:pPr>
            <a:endParaRPr dirty="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18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41070" y="257048"/>
            <a:ext cx="76200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819400" algn="l"/>
                <a:tab pos="5278755" algn="l"/>
              </a:tabLst>
            </a:pPr>
            <a:r>
              <a:rPr lang="en-US" spc="-5" dirty="0"/>
              <a:t>ETIKA SAAT BERBICARA</a:t>
            </a: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31844837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F398C-A71F-4057-87EA-9B56EBC35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9" y="1086577"/>
            <a:ext cx="9028385" cy="5768139"/>
          </a:xfrm>
        </p:spPr>
        <p:txBody>
          <a:bodyPr wrap="square" lIns="0" tIns="0" rIns="0" bIns="0" anchor="t">
            <a:no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Senyum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dan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Mengucapkan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Sapaan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standar</a:t>
            </a:r>
            <a:endParaRPr lang="en-US" dirty="0" err="1">
              <a:solidFill>
                <a:schemeClr val="tx1"/>
              </a:solidFill>
            </a:endParaRPr>
          </a:p>
          <a:p>
            <a:pPr marL="342900" lvl="1" algn="just"/>
            <a:r>
              <a:rPr lang="en-US" sz="1600" dirty="0">
                <a:solidFill>
                  <a:schemeClr val="tx1"/>
                </a:solidFill>
              </a:rPr>
              <a:t>“Selamat Pagi/Siang/Sore/Malam, </a:t>
            </a:r>
            <a:r>
              <a:rPr lang="en-US" sz="1600" dirty="0" err="1">
                <a:solidFill>
                  <a:schemeClr val="tx1"/>
                </a:solidFill>
              </a:rPr>
              <a:t>Pondok</a:t>
            </a:r>
            <a:r>
              <a:rPr lang="en-US" sz="1600" dirty="0">
                <a:solidFill>
                  <a:schemeClr val="tx1"/>
                </a:solidFill>
              </a:rPr>
              <a:t> Indah Mall, </a:t>
            </a:r>
            <a:r>
              <a:rPr lang="en-US" sz="1600" dirty="0" err="1">
                <a:solidFill>
                  <a:schemeClr val="tx1"/>
                </a:solidFill>
              </a:rPr>
              <a:t>Terima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kasih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telah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menghubungi</a:t>
            </a:r>
            <a:r>
              <a:rPr lang="en-US" sz="1600" dirty="0">
                <a:solidFill>
                  <a:schemeClr val="tx1"/>
                </a:solidFill>
              </a:rPr>
              <a:t> kami, </a:t>
            </a:r>
            <a:r>
              <a:rPr lang="en-US" sz="1600" dirty="0" err="1">
                <a:solidFill>
                  <a:schemeClr val="tx1"/>
                </a:solidFill>
              </a:rPr>
              <a:t>saya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dengan</a:t>
            </a:r>
            <a:r>
              <a:rPr lang="en-US" sz="1600" dirty="0">
                <a:solidFill>
                  <a:schemeClr val="tx1"/>
                </a:solidFill>
              </a:rPr>
              <a:t> Ogi, </a:t>
            </a:r>
            <a:r>
              <a:rPr lang="en-US" sz="1600" dirty="0" err="1">
                <a:solidFill>
                  <a:schemeClr val="tx1"/>
                </a:solidFill>
              </a:rPr>
              <a:t>ada</a:t>
            </a:r>
            <a:r>
              <a:rPr lang="en-US" sz="1600" dirty="0">
                <a:solidFill>
                  <a:schemeClr val="tx1"/>
                </a:solidFill>
              </a:rPr>
              <a:t> yang </a:t>
            </a:r>
            <a:r>
              <a:rPr lang="en-US" sz="1600" dirty="0" err="1">
                <a:solidFill>
                  <a:schemeClr val="tx1"/>
                </a:solidFill>
              </a:rPr>
              <a:t>bisa</a:t>
            </a:r>
            <a:r>
              <a:rPr lang="en-US" sz="1600" dirty="0">
                <a:solidFill>
                  <a:schemeClr val="tx1"/>
                </a:solidFill>
              </a:rPr>
              <a:t> kami bantu ?” </a:t>
            </a:r>
            <a:endParaRPr lang="en-US" sz="1600" dirty="0">
              <a:solidFill>
                <a:schemeClr val="tx1"/>
              </a:solidFill>
              <a:cs typeface="Calibri"/>
            </a:endParaRPr>
          </a:p>
          <a:p>
            <a:pPr algn="just"/>
            <a:endParaRPr lang="en-US" sz="1800" b="1" dirty="0">
              <a:solidFill>
                <a:schemeClr val="tx1"/>
              </a:solidFill>
              <a:latin typeface="Calibri"/>
              <a:cs typeface="Calibri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Mencatat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data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Pelanggan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dan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mengulangi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kebutuhannya</a:t>
            </a:r>
            <a:endParaRPr lang="en-US" sz="1800" b="1" dirty="0">
              <a:solidFill>
                <a:schemeClr val="tx1"/>
              </a:solidFill>
              <a:latin typeface="Calibri"/>
            </a:endParaRPr>
          </a:p>
          <a:p>
            <a:pPr marL="342900" lvl="1" algn="just"/>
            <a:r>
              <a:rPr lang="en-US" sz="1600" dirty="0">
                <a:solidFill>
                  <a:schemeClr val="tx1"/>
                </a:solidFill>
              </a:rPr>
              <a:t>“Mohon </a:t>
            </a:r>
            <a:r>
              <a:rPr lang="en-US" sz="1600" err="1">
                <a:solidFill>
                  <a:schemeClr val="tx1"/>
                </a:solidFill>
              </a:rPr>
              <a:t>maaf</a:t>
            </a:r>
            <a:r>
              <a:rPr lang="en-US" sz="1600" dirty="0">
                <a:solidFill>
                  <a:schemeClr val="tx1"/>
                </a:solidFill>
              </a:rPr>
              <a:t> Bapak/Ibu, </a:t>
            </a:r>
            <a:r>
              <a:rPr lang="en-US" sz="1600" err="1">
                <a:solidFill>
                  <a:schemeClr val="tx1"/>
                </a:solidFill>
              </a:rPr>
              <a:t>sebelumnya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boleh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tahu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saya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berbicara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dengan</a:t>
            </a:r>
            <a:r>
              <a:rPr lang="en-US" sz="1600" dirty="0">
                <a:solidFill>
                  <a:schemeClr val="tx1"/>
                </a:solidFill>
              </a:rPr>
              <a:t> Bapak/Ibu </a:t>
            </a:r>
            <a:r>
              <a:rPr lang="en-US" sz="1600" err="1">
                <a:solidFill>
                  <a:schemeClr val="tx1"/>
                </a:solidFill>
              </a:rPr>
              <a:t>siapa</a:t>
            </a:r>
            <a:r>
              <a:rPr lang="en-US" sz="1600" dirty="0">
                <a:solidFill>
                  <a:schemeClr val="tx1"/>
                </a:solidFill>
              </a:rPr>
              <a:t>?”</a:t>
            </a:r>
            <a:endParaRPr lang="en-US" sz="1600" dirty="0">
              <a:solidFill>
                <a:schemeClr val="tx1"/>
              </a:solidFill>
              <a:cs typeface="Calibri"/>
            </a:endParaRPr>
          </a:p>
          <a:p>
            <a:pPr marL="342900" lvl="1" algn="just"/>
            <a:r>
              <a:rPr lang="en-US" sz="1600" dirty="0">
                <a:solidFill>
                  <a:schemeClr val="tx1"/>
                </a:solidFill>
              </a:rPr>
              <a:t>“Baik </a:t>
            </a:r>
            <a:r>
              <a:rPr lang="en-US" sz="1600" err="1">
                <a:solidFill>
                  <a:schemeClr val="tx1"/>
                </a:solidFill>
              </a:rPr>
              <a:t>saya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ulangi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ya</a:t>
            </a:r>
            <a:r>
              <a:rPr lang="en-US" sz="1600" dirty="0">
                <a:solidFill>
                  <a:schemeClr val="tx1"/>
                </a:solidFill>
              </a:rPr>
              <a:t>, </a:t>
            </a:r>
            <a:r>
              <a:rPr lang="en-US" sz="1600" err="1">
                <a:solidFill>
                  <a:schemeClr val="tx1"/>
                </a:solidFill>
              </a:rPr>
              <a:t>permintaan</a:t>
            </a:r>
            <a:r>
              <a:rPr lang="en-US" sz="1600" dirty="0">
                <a:solidFill>
                  <a:schemeClr val="tx1"/>
                </a:solidFill>
              </a:rPr>
              <a:t>/</a:t>
            </a:r>
            <a:r>
              <a:rPr lang="en-US" sz="1600" err="1">
                <a:solidFill>
                  <a:schemeClr val="tx1"/>
                </a:solidFill>
              </a:rPr>
              <a:t>permasalahannya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adalah</a:t>
            </a:r>
            <a:r>
              <a:rPr lang="en-US" sz="1600" dirty="0">
                <a:solidFill>
                  <a:schemeClr val="tx1"/>
                </a:solidFill>
              </a:rPr>
              <a:t>………. </a:t>
            </a:r>
            <a:endParaRPr lang="en-US" sz="1600" dirty="0">
              <a:solidFill>
                <a:schemeClr val="tx1"/>
              </a:solidFill>
              <a:cs typeface="Calibri"/>
            </a:endParaRPr>
          </a:p>
          <a:p>
            <a:pPr marL="342900" lvl="1" algn="just"/>
            <a:endParaRPr lang="en-US" dirty="0">
              <a:solidFill>
                <a:schemeClr val="tx1"/>
              </a:solidFill>
              <a:cs typeface="Calibri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b="1" err="1">
                <a:solidFill>
                  <a:schemeClr val="tx1"/>
                </a:solidFill>
                <a:latin typeface="Calibri"/>
              </a:rPr>
              <a:t>Segera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menindaklanjuti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kebutuhan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dari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Pelanggan</a:t>
            </a:r>
            <a:endParaRPr lang="en-US" sz="1800" b="1">
              <a:solidFill>
                <a:schemeClr val="tx1"/>
              </a:solidFill>
              <a:latin typeface="Calibri"/>
            </a:endParaRPr>
          </a:p>
          <a:p>
            <a:pPr marL="342900" lvl="1" algn="just"/>
            <a:r>
              <a:rPr lang="en-US" sz="1600" dirty="0">
                <a:solidFill>
                  <a:schemeClr val="tx1"/>
                </a:solidFill>
              </a:rPr>
              <a:t>“</a:t>
            </a:r>
            <a:r>
              <a:rPr lang="en-US" sz="1600" err="1">
                <a:solidFill>
                  <a:schemeClr val="tx1"/>
                </a:solidFill>
              </a:rPr>
              <a:t>mengenai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hal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ini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akan</a:t>
            </a:r>
            <a:r>
              <a:rPr lang="en-US" sz="1600" dirty="0">
                <a:solidFill>
                  <a:schemeClr val="tx1"/>
                </a:solidFill>
              </a:rPr>
              <a:t> kami </a:t>
            </a:r>
            <a:r>
              <a:rPr lang="en-US" sz="1600" err="1">
                <a:solidFill>
                  <a:schemeClr val="tx1"/>
                </a:solidFill>
              </a:rPr>
              <a:t>koordinasikan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terlebih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dahulu</a:t>
            </a:r>
            <a:r>
              <a:rPr lang="en-US" sz="1600" dirty="0">
                <a:solidFill>
                  <a:schemeClr val="tx1"/>
                </a:solidFill>
              </a:rPr>
              <a:t>, kami </a:t>
            </a:r>
            <a:r>
              <a:rPr lang="en-US" sz="1600" err="1">
                <a:solidFill>
                  <a:schemeClr val="tx1"/>
                </a:solidFill>
              </a:rPr>
              <a:t>akan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segera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err="1">
                <a:solidFill>
                  <a:schemeClr val="tx1"/>
                </a:solidFill>
              </a:rPr>
              <a:t>menghubungi</a:t>
            </a:r>
            <a:r>
              <a:rPr lang="en-US" sz="1600" dirty="0">
                <a:solidFill>
                  <a:schemeClr val="tx1"/>
                </a:solidFill>
              </a:rPr>
              <a:t> Bapak/Ibu </a:t>
            </a:r>
            <a:r>
              <a:rPr lang="en-US" sz="1600" err="1">
                <a:solidFill>
                  <a:schemeClr val="tx1"/>
                </a:solidFill>
              </a:rPr>
              <a:t>kembali</a:t>
            </a:r>
            <a:r>
              <a:rPr lang="en-US" sz="1600" dirty="0">
                <a:solidFill>
                  <a:schemeClr val="tx1"/>
                </a:solidFill>
              </a:rPr>
              <a:t>"</a:t>
            </a:r>
            <a:endParaRPr lang="en-US" sz="1600" dirty="0">
              <a:solidFill>
                <a:schemeClr val="tx1"/>
              </a:solidFill>
              <a:cs typeface="Calibri"/>
            </a:endParaRPr>
          </a:p>
          <a:p>
            <a:pPr marL="342900" lvl="1" algn="just"/>
            <a:endParaRPr lang="en-US" sz="1600" dirty="0">
              <a:solidFill>
                <a:schemeClr val="tx1"/>
              </a:solidFill>
              <a:cs typeface="Calibri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b="1" err="1">
                <a:solidFill>
                  <a:schemeClr val="tx1"/>
                </a:solidFill>
                <a:latin typeface="Calibri"/>
              </a:rPr>
              <a:t>Menawarkan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bantuan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kembali</a:t>
            </a:r>
            <a:endParaRPr lang="en-US" sz="1800" b="1">
              <a:solidFill>
                <a:schemeClr val="tx1"/>
              </a:solidFill>
              <a:latin typeface="Calibri"/>
            </a:endParaRP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Calibri"/>
              </a:rPr>
              <a:t>        “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Apakah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ada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lagi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yang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dapat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kami bantu ?”</a:t>
            </a:r>
          </a:p>
          <a:p>
            <a:pPr algn="just"/>
            <a:endParaRPr lang="en-US" sz="1800" dirty="0">
              <a:solidFill>
                <a:schemeClr val="tx1"/>
              </a:solidFill>
              <a:latin typeface="Calibri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b="1" err="1">
                <a:solidFill>
                  <a:schemeClr val="tx1"/>
                </a:solidFill>
                <a:latin typeface="Calibri"/>
              </a:rPr>
              <a:t>Apabila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tidak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ada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,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petugas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dapat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mengakhiri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err="1">
                <a:solidFill>
                  <a:schemeClr val="tx1"/>
                </a:solidFill>
                <a:latin typeface="Calibri"/>
              </a:rPr>
              <a:t>telepon</a:t>
            </a:r>
            <a:endParaRPr lang="en-US" sz="1800" b="1">
              <a:solidFill>
                <a:schemeClr val="tx1"/>
              </a:solidFill>
              <a:latin typeface="Calibri"/>
            </a:endParaRP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Calibri"/>
              </a:rPr>
              <a:t>      “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Terima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kasih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Bapak/Ibu (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sebut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nama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penelpon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misalnya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“Bapak Andi”)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telah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600" err="1">
                <a:solidFill>
                  <a:schemeClr val="tx1"/>
                </a:solidFill>
                <a:latin typeface="Calibri"/>
              </a:rPr>
              <a:t>menghubungi</a:t>
            </a:r>
            <a:r>
              <a:rPr lang="en-US" sz="1600" dirty="0">
                <a:solidFill>
                  <a:schemeClr val="tx1"/>
                </a:solidFill>
                <a:latin typeface="Calibri"/>
              </a:rPr>
              <a:t> kami. 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Calibri"/>
              </a:rPr>
              <a:t>        Selamat Pagi/Siang/Sore/Malam””</a:t>
            </a:r>
          </a:p>
          <a:p>
            <a:pPr algn="just"/>
            <a:endParaRPr lang="en-US" sz="1600" dirty="0">
              <a:solidFill>
                <a:schemeClr val="tx1"/>
              </a:solidFill>
              <a:latin typeface="Calibri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tx1"/>
                </a:solidFill>
                <a:latin typeface="Calibri"/>
              </a:rPr>
              <a:t>Diutamakan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Pelanggan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menutup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telepon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terlebih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dahulu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ditandai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dengan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 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adanya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nada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panggilan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sudah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terputus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/ </a:t>
            </a:r>
            <a:r>
              <a:rPr lang="en-US" sz="1800" b="1" i="1" dirty="0">
                <a:solidFill>
                  <a:schemeClr val="tx1"/>
                </a:solidFill>
                <a:latin typeface="Calibri"/>
              </a:rPr>
              <a:t>off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,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lalu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petugas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dapat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menutup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/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meletakan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gagang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alibri"/>
              </a:rPr>
              <a:t>telepon</a:t>
            </a:r>
            <a:r>
              <a:rPr lang="en-US" sz="1800" b="1" dirty="0">
                <a:solidFill>
                  <a:schemeClr val="tx1"/>
                </a:solidFill>
                <a:latin typeface="Calibri"/>
              </a:rPr>
              <a:t>.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84A003C9-AB1F-4518-A780-E3BC5AAFB833}"/>
              </a:ext>
            </a:extLst>
          </p:cNvPr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CAB10E-728B-4511-9DD5-17C5EF0DAAF6}"/>
              </a:ext>
            </a:extLst>
          </p:cNvPr>
          <p:cNvSpPr txBox="1">
            <a:spLocks/>
          </p:cNvSpPr>
          <p:nvPr/>
        </p:nvSpPr>
        <p:spPr>
          <a:xfrm>
            <a:off x="741070" y="257048"/>
            <a:ext cx="76200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800" b="1" i="0">
                <a:solidFill>
                  <a:srgbClr val="C7B98B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marL="12700" algn="ctr">
              <a:spcBef>
                <a:spcPts val="95"/>
              </a:spcBef>
              <a:tabLst>
                <a:tab pos="2819400" algn="l"/>
                <a:tab pos="5278755" algn="l"/>
              </a:tabLst>
            </a:pPr>
            <a:r>
              <a:rPr lang="en-US" kern="0" spc="-5" dirty="0"/>
              <a:t>STANDAR BERTELEPON</a:t>
            </a:r>
          </a:p>
        </p:txBody>
      </p:sp>
    </p:spTree>
    <p:extLst>
      <p:ext uri="{BB962C8B-B14F-4D97-AF65-F5344CB8AC3E}">
        <p14:creationId xmlns:p14="http://schemas.microsoft.com/office/powerpoint/2010/main" val="3854427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104389" y="257048"/>
            <a:ext cx="49796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3523615" algn="l"/>
              </a:tabLst>
            </a:pP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S</a:t>
            </a:r>
            <a:r>
              <a:rPr lang="en-US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ERVICE EXCELLENCE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</a:t>
            </a:fld>
            <a:endParaRPr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D7F982A-4302-4B7B-9537-CBB4022989D7}"/>
              </a:ext>
            </a:extLst>
          </p:cNvPr>
          <p:cNvSpPr/>
          <p:nvPr/>
        </p:nvSpPr>
        <p:spPr>
          <a:xfrm>
            <a:off x="400050" y="1415518"/>
            <a:ext cx="83439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200" dirty="0" err="1"/>
              <a:t>Pelayanan</a:t>
            </a:r>
            <a:r>
              <a:rPr lang="en-US" sz="2200" dirty="0"/>
              <a:t> prima </a:t>
            </a:r>
            <a:r>
              <a:rPr lang="en-US" sz="2200" dirty="0" err="1"/>
              <a:t>adalah</a:t>
            </a:r>
            <a:r>
              <a:rPr lang="en-US" sz="2200" dirty="0"/>
              <a:t> </a:t>
            </a:r>
            <a:r>
              <a:rPr lang="en-US" sz="2200" dirty="0" err="1"/>
              <a:t>pelayanan</a:t>
            </a:r>
            <a:r>
              <a:rPr lang="en-US" sz="2200" dirty="0"/>
              <a:t> </a:t>
            </a:r>
            <a:r>
              <a:rPr lang="en-US" sz="2200" dirty="0" err="1"/>
              <a:t>terbaik</a:t>
            </a:r>
            <a:r>
              <a:rPr lang="en-US" sz="2200" dirty="0"/>
              <a:t> yang </a:t>
            </a:r>
            <a:r>
              <a:rPr lang="en-US" sz="2200" dirty="0" err="1"/>
              <a:t>diberikan</a:t>
            </a:r>
            <a:r>
              <a:rPr lang="en-US" sz="2200" dirty="0"/>
              <a:t> </a:t>
            </a:r>
            <a:r>
              <a:rPr lang="en-US" sz="2200" dirty="0" err="1"/>
              <a:t>kepada</a:t>
            </a:r>
            <a:r>
              <a:rPr lang="en-US" sz="2200" dirty="0"/>
              <a:t> </a:t>
            </a:r>
            <a:r>
              <a:rPr lang="en-US" sz="2200" dirty="0" err="1"/>
              <a:t>pelanggan</a:t>
            </a:r>
            <a:r>
              <a:rPr lang="en-US" sz="2200" dirty="0"/>
              <a:t> yang </a:t>
            </a:r>
            <a:r>
              <a:rPr lang="en-US" sz="2200" dirty="0" err="1"/>
              <a:t>sesuai</a:t>
            </a:r>
            <a:r>
              <a:rPr lang="en-US" sz="2200" dirty="0"/>
              <a:t> </a:t>
            </a:r>
            <a:r>
              <a:rPr lang="en-US" sz="2200" dirty="0" err="1"/>
              <a:t>bahkan</a:t>
            </a:r>
            <a:r>
              <a:rPr lang="en-US" sz="2200" dirty="0"/>
              <a:t> </a:t>
            </a:r>
            <a:r>
              <a:rPr lang="en-US" sz="2200" dirty="0" err="1"/>
              <a:t>melebihi</a:t>
            </a:r>
            <a:r>
              <a:rPr lang="en-US" sz="2200" dirty="0"/>
              <a:t> </a:t>
            </a:r>
            <a:r>
              <a:rPr lang="en-US" sz="2200" dirty="0" err="1"/>
              <a:t>harapan</a:t>
            </a:r>
            <a:r>
              <a:rPr lang="en-US" sz="2200" dirty="0"/>
              <a:t> </a:t>
            </a:r>
            <a:r>
              <a:rPr lang="en-US" sz="2200" dirty="0" err="1"/>
              <a:t>sehingga</a:t>
            </a:r>
            <a:r>
              <a:rPr lang="en-US" sz="2200" dirty="0"/>
              <a:t> </a:t>
            </a:r>
            <a:r>
              <a:rPr lang="en-US" sz="2200" dirty="0" err="1"/>
              <a:t>pelanggan</a:t>
            </a:r>
            <a:r>
              <a:rPr lang="en-US" sz="2200" dirty="0"/>
              <a:t> </a:t>
            </a:r>
            <a:r>
              <a:rPr lang="en-US" sz="2200" dirty="0" err="1"/>
              <a:t>merasa</a:t>
            </a:r>
            <a:r>
              <a:rPr lang="en-US" sz="2200" dirty="0"/>
              <a:t> </a:t>
            </a:r>
            <a:r>
              <a:rPr lang="en-US" sz="2200" dirty="0" err="1"/>
              <a:t>puas</a:t>
            </a:r>
            <a:r>
              <a:rPr lang="en-US" sz="2200" dirty="0"/>
              <a:t>, </a:t>
            </a:r>
            <a:r>
              <a:rPr lang="en-US" sz="2200" dirty="0" err="1"/>
              <a:t>baik</a:t>
            </a:r>
            <a:r>
              <a:rPr lang="en-US" sz="2200" dirty="0"/>
              <a:t> </a:t>
            </a:r>
            <a:r>
              <a:rPr lang="en-US" sz="2200" dirty="0" err="1"/>
              <a:t>untuk</a:t>
            </a:r>
            <a:r>
              <a:rPr lang="en-US" sz="2200" dirty="0"/>
              <a:t> </a:t>
            </a:r>
            <a:r>
              <a:rPr lang="en-US" sz="2200" dirty="0" err="1"/>
              <a:t>pelanggan</a:t>
            </a:r>
            <a:r>
              <a:rPr lang="en-US" sz="2200" dirty="0"/>
              <a:t> internal (</a:t>
            </a:r>
            <a:r>
              <a:rPr lang="en-US" sz="2200" dirty="0" err="1"/>
              <a:t>penyewa</a:t>
            </a:r>
            <a:r>
              <a:rPr lang="en-US" sz="2200" dirty="0"/>
              <a:t> &amp; </a:t>
            </a:r>
            <a:r>
              <a:rPr lang="en-US" sz="2200" dirty="0" err="1"/>
              <a:t>karyawan</a:t>
            </a:r>
            <a:r>
              <a:rPr lang="en-US" sz="2200" dirty="0"/>
              <a:t>) </a:t>
            </a:r>
            <a:r>
              <a:rPr lang="en-US" sz="2200" dirty="0" err="1"/>
              <a:t>maupun</a:t>
            </a:r>
            <a:r>
              <a:rPr lang="en-US" sz="2200" dirty="0"/>
              <a:t> </a:t>
            </a:r>
            <a:r>
              <a:rPr lang="en-US" sz="2200" dirty="0" err="1"/>
              <a:t>eksternal</a:t>
            </a:r>
            <a:r>
              <a:rPr lang="en-US" sz="2200" dirty="0"/>
              <a:t> (</a:t>
            </a:r>
            <a:r>
              <a:rPr lang="en-US" sz="2200" dirty="0" err="1"/>
              <a:t>pengunjung</a:t>
            </a:r>
            <a:r>
              <a:rPr lang="en-US" sz="2200" dirty="0"/>
              <a:t>).</a:t>
            </a:r>
          </a:p>
          <a:p>
            <a:pPr algn="just"/>
            <a:endParaRPr lang="en-US" sz="2200" dirty="0"/>
          </a:p>
          <a:p>
            <a:pPr algn="just"/>
            <a:r>
              <a:rPr lang="en-US" sz="2200" dirty="0" err="1"/>
              <a:t>Suatu</a:t>
            </a:r>
            <a:r>
              <a:rPr lang="en-US" sz="2200" dirty="0"/>
              <a:t> </a:t>
            </a:r>
            <a:r>
              <a:rPr lang="en-US" sz="2200" dirty="0" err="1"/>
              <a:t>pelayanan</a:t>
            </a:r>
            <a:r>
              <a:rPr lang="en-US" sz="2200" dirty="0"/>
              <a:t> </a:t>
            </a:r>
            <a:r>
              <a:rPr lang="en-US" sz="2200" dirty="0" err="1"/>
              <a:t>dapat</a:t>
            </a:r>
            <a:r>
              <a:rPr lang="en-US" sz="2200" dirty="0"/>
              <a:t> </a:t>
            </a:r>
            <a:r>
              <a:rPr lang="en-US" sz="2200" dirty="0" err="1"/>
              <a:t>dikatakan</a:t>
            </a:r>
            <a:r>
              <a:rPr lang="en-US" sz="2200" dirty="0"/>
              <a:t> “prima” </a:t>
            </a:r>
            <a:r>
              <a:rPr lang="en-US" sz="2200" dirty="0" err="1"/>
              <a:t>apabila</a:t>
            </a:r>
            <a:r>
              <a:rPr lang="en-US" sz="2200" dirty="0"/>
              <a:t> </a:t>
            </a:r>
            <a:r>
              <a:rPr lang="en-US" sz="2200" dirty="0" err="1"/>
              <a:t>pelanggan</a:t>
            </a:r>
            <a:r>
              <a:rPr lang="en-US" sz="2200" dirty="0"/>
              <a:t> </a:t>
            </a:r>
            <a:r>
              <a:rPr lang="en-US" sz="2200" dirty="0" err="1"/>
              <a:t>sudah</a:t>
            </a:r>
            <a:r>
              <a:rPr lang="en-US" sz="2200" dirty="0"/>
              <a:t> </a:t>
            </a:r>
            <a:r>
              <a:rPr lang="en-US" sz="2200" dirty="0" err="1"/>
              <a:t>merasa</a:t>
            </a:r>
            <a:r>
              <a:rPr lang="en-US" sz="2200" dirty="0"/>
              <a:t> </a:t>
            </a:r>
            <a:r>
              <a:rPr lang="en-US" sz="2200" dirty="0" err="1"/>
              <a:t>puas</a:t>
            </a:r>
            <a:r>
              <a:rPr lang="en-US" sz="2200" dirty="0"/>
              <a:t> </a:t>
            </a:r>
          </a:p>
          <a:p>
            <a:pPr algn="just"/>
            <a:endParaRPr lang="en-US" sz="2200" dirty="0"/>
          </a:p>
          <a:p>
            <a:pPr algn="just"/>
            <a:r>
              <a:rPr lang="en-US" sz="2200" dirty="0" err="1"/>
              <a:t>Dengan</a:t>
            </a:r>
            <a:r>
              <a:rPr lang="en-US" sz="2200" dirty="0"/>
              <a:t> </a:t>
            </a:r>
            <a:r>
              <a:rPr lang="en-US" sz="2200" dirty="0" err="1"/>
              <a:t>pelayanan</a:t>
            </a:r>
            <a:r>
              <a:rPr lang="en-US" sz="2200" dirty="0"/>
              <a:t> yang </a:t>
            </a:r>
            <a:r>
              <a:rPr lang="en-US" sz="2200" dirty="0" err="1"/>
              <a:t>baik</a:t>
            </a:r>
            <a:r>
              <a:rPr lang="en-US" sz="2200" dirty="0"/>
              <a:t> </a:t>
            </a:r>
            <a:r>
              <a:rPr lang="en-US" sz="2200" dirty="0" err="1"/>
              <a:t>maka</a:t>
            </a:r>
            <a:r>
              <a:rPr lang="en-US" sz="2200" dirty="0"/>
              <a:t> </a:t>
            </a:r>
            <a:r>
              <a:rPr lang="en-US" sz="2200" dirty="0" err="1"/>
              <a:t>pelanggan</a:t>
            </a:r>
            <a:r>
              <a:rPr lang="en-US" sz="2200" dirty="0"/>
              <a:t> </a:t>
            </a:r>
            <a:r>
              <a:rPr lang="en-US" sz="2200" dirty="0" err="1"/>
              <a:t>akan</a:t>
            </a:r>
            <a:r>
              <a:rPr lang="en-US" sz="2200" dirty="0"/>
              <a:t> </a:t>
            </a:r>
            <a:r>
              <a:rPr lang="en-US" sz="2200" dirty="0" err="1"/>
              <a:t>betah</a:t>
            </a:r>
            <a:r>
              <a:rPr lang="en-US" sz="2200" dirty="0"/>
              <a:t> dan </a:t>
            </a:r>
            <a:r>
              <a:rPr lang="en-US" sz="2200" dirty="0" err="1"/>
              <a:t>menaruh</a:t>
            </a:r>
            <a:r>
              <a:rPr lang="en-US" sz="2200" dirty="0"/>
              <a:t> </a:t>
            </a:r>
            <a:r>
              <a:rPr lang="en-US" sz="2200" dirty="0" err="1"/>
              <a:t>kepercayaan</a:t>
            </a:r>
            <a:r>
              <a:rPr lang="en-US" sz="2200" dirty="0"/>
              <a:t> pada </a:t>
            </a:r>
            <a:r>
              <a:rPr lang="en-US" sz="2200" dirty="0" err="1"/>
              <a:t>perusahaan</a:t>
            </a:r>
            <a:r>
              <a:rPr lang="en-US" sz="2200" dirty="0"/>
              <a:t>, </a:t>
            </a:r>
            <a:r>
              <a:rPr lang="en-US" sz="2200" dirty="0" err="1"/>
              <a:t>serta</a:t>
            </a:r>
            <a:r>
              <a:rPr lang="en-US" sz="2200" dirty="0"/>
              <a:t> </a:t>
            </a:r>
            <a:r>
              <a:rPr lang="en-US" sz="2200" dirty="0" err="1"/>
              <a:t>merasa</a:t>
            </a:r>
            <a:r>
              <a:rPr lang="en-US" sz="2200" dirty="0"/>
              <a:t> </a:t>
            </a:r>
            <a:r>
              <a:rPr lang="en-US" sz="2200" dirty="0" err="1"/>
              <a:t>diperhatikan</a:t>
            </a:r>
            <a:r>
              <a:rPr lang="en-US" sz="2200" dirty="0"/>
              <a:t> </a:t>
            </a:r>
            <a:r>
              <a:rPr lang="en-US" sz="2200" dirty="0" err="1"/>
              <a:t>sehingga</a:t>
            </a:r>
            <a:r>
              <a:rPr lang="en-US" sz="2200" dirty="0"/>
              <a:t> </a:t>
            </a:r>
            <a:r>
              <a:rPr lang="en-US" sz="2200" dirty="0" err="1"/>
              <a:t>membeli</a:t>
            </a:r>
            <a:r>
              <a:rPr lang="en-US" sz="2200" dirty="0"/>
              <a:t> </a:t>
            </a:r>
            <a:r>
              <a:rPr lang="en-US" sz="2200" dirty="0" err="1"/>
              <a:t>produk</a:t>
            </a:r>
            <a:r>
              <a:rPr lang="en-US" sz="2200" dirty="0"/>
              <a:t> </a:t>
            </a:r>
            <a:r>
              <a:rPr lang="en-US" sz="2200" dirty="0" err="1"/>
              <a:t>atau</a:t>
            </a:r>
            <a:r>
              <a:rPr lang="en-US" sz="2200" dirty="0"/>
              <a:t> </a:t>
            </a:r>
            <a:r>
              <a:rPr lang="en-US" sz="2200" dirty="0" err="1"/>
              <a:t>jasa</a:t>
            </a:r>
            <a:r>
              <a:rPr lang="en-US" sz="2200" dirty="0"/>
              <a:t> yang </a:t>
            </a:r>
            <a:r>
              <a:rPr lang="en-US" sz="2200" dirty="0" err="1"/>
              <a:t>ditawarkan</a:t>
            </a:r>
            <a:r>
              <a:rPr lang="en-US" sz="2200" dirty="0"/>
              <a:t> dan </a:t>
            </a:r>
            <a:r>
              <a:rPr lang="en-US" sz="2200" dirty="0" err="1"/>
              <a:t>dijual</a:t>
            </a:r>
            <a:r>
              <a:rPr lang="en-US" sz="2200" dirty="0"/>
              <a:t> </a:t>
            </a:r>
            <a:r>
              <a:rPr lang="en-US" sz="2200" dirty="0" err="1"/>
              <a:t>perusahaan</a:t>
            </a:r>
            <a:endParaRPr lang="en-US" sz="2200" dirty="0"/>
          </a:p>
          <a:p>
            <a:pPr algn="just"/>
            <a:endParaRPr lang="en-US" sz="2200" dirty="0"/>
          </a:p>
          <a:p>
            <a:pPr algn="just"/>
            <a:r>
              <a:rPr lang="en-US" sz="2200" dirty="0" err="1"/>
              <a:t>Pelayanan</a:t>
            </a:r>
            <a:r>
              <a:rPr lang="en-US" sz="2200" dirty="0"/>
              <a:t> prima </a:t>
            </a:r>
            <a:r>
              <a:rPr lang="en-US" sz="2200" dirty="0" err="1"/>
              <a:t>sangat</a:t>
            </a:r>
            <a:r>
              <a:rPr lang="en-US" sz="2200" dirty="0"/>
              <a:t> </a:t>
            </a:r>
            <a:r>
              <a:rPr lang="en-US" sz="2200" dirty="0" err="1"/>
              <a:t>penting</a:t>
            </a:r>
            <a:r>
              <a:rPr lang="en-US" sz="2200" dirty="0"/>
              <a:t> </a:t>
            </a:r>
            <a:r>
              <a:rPr lang="en-US" sz="2200" dirty="0" err="1"/>
              <a:t>untuk</a:t>
            </a:r>
            <a:r>
              <a:rPr lang="en-US" sz="2200" dirty="0"/>
              <a:t> </a:t>
            </a:r>
            <a:r>
              <a:rPr lang="en-US" sz="2200" dirty="0" err="1"/>
              <a:t>mempertahankan</a:t>
            </a:r>
            <a:r>
              <a:rPr lang="en-US" sz="2200" dirty="0"/>
              <a:t> </a:t>
            </a:r>
            <a:r>
              <a:rPr lang="en-US" sz="2200" dirty="0" err="1"/>
              <a:t>loyalitas</a:t>
            </a:r>
            <a:r>
              <a:rPr lang="en-US" sz="2200" dirty="0"/>
              <a:t> </a:t>
            </a:r>
            <a:r>
              <a:rPr lang="en-US" sz="2200" dirty="0" err="1"/>
              <a:t>pelanggan</a:t>
            </a:r>
            <a:r>
              <a:rPr lang="en-US" sz="2200" dirty="0"/>
              <a:t> dan </a:t>
            </a:r>
            <a:r>
              <a:rPr lang="en-US" sz="2200" dirty="0" err="1"/>
              <a:t>membangun</a:t>
            </a:r>
            <a:r>
              <a:rPr lang="en-US" sz="2200" dirty="0"/>
              <a:t> </a:t>
            </a:r>
            <a:r>
              <a:rPr lang="en-US" sz="2200" dirty="0" err="1"/>
              <a:t>reputasi</a:t>
            </a:r>
            <a:r>
              <a:rPr lang="en-US" sz="2200" dirty="0"/>
              <a:t> </a:t>
            </a:r>
            <a:r>
              <a:rPr lang="en-US" sz="2200" dirty="0" err="1"/>
              <a:t>baik</a:t>
            </a:r>
            <a:r>
              <a:rPr lang="en-US" sz="2200" dirty="0"/>
              <a:t> </a:t>
            </a:r>
            <a:r>
              <a:rPr lang="en-US" sz="2200" dirty="0" err="1"/>
              <a:t>perusahaan</a:t>
            </a:r>
            <a:r>
              <a:rPr lang="en-US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341260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3B7ED-D4E3-4C13-BAD3-D71EFD0F7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171093"/>
            <a:ext cx="8001000" cy="5686907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Knowledge Security Juli 2025</a:t>
            </a:r>
            <a:b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  <a:t>QR Code :</a:t>
            </a: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endParaRPr lang="en-US" sz="1500" u="sng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9BB43F3E-61BA-439E-8137-0DDB2134EEE7}"/>
              </a:ext>
            </a:extLst>
          </p:cNvPr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20B5EC8A-0A26-4CEA-A716-57B28638D7B9}"/>
              </a:ext>
            </a:extLst>
          </p:cNvPr>
          <p:cNvSpPr txBox="1">
            <a:spLocks/>
          </p:cNvSpPr>
          <p:nvPr/>
        </p:nvSpPr>
        <p:spPr>
          <a:xfrm>
            <a:off x="-330477" y="269949"/>
            <a:ext cx="100584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800" b="1" i="0">
                <a:solidFill>
                  <a:srgbClr val="C7B98B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marL="12700" algn="ctr">
              <a:spcBef>
                <a:spcPts val="95"/>
              </a:spcBef>
              <a:tabLst>
                <a:tab pos="2819400" algn="l"/>
                <a:tab pos="5278755" algn="l"/>
              </a:tabLst>
            </a:pPr>
            <a:r>
              <a:rPr lang="en-US" kern="0" spc="-5" dirty="0"/>
              <a:t>PRODUCT KNOWLEDGE SECURITY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D1A69D-C0A0-19F3-47BC-49126AD47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50" y="2514600"/>
            <a:ext cx="28575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3118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3B7ED-D4E3-4C13-BAD3-D71EFD0F7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371600"/>
            <a:ext cx="6705600" cy="1648306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Knowledge CS Juli 2025</a:t>
            </a:r>
            <a:b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  <a:t>Link by WA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  <a:t>Grup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  <a:t> </a:t>
            </a: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</a:rPr>
            </a:br>
            <a:endParaRPr lang="en-US" sz="1500" u="sng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9BB43F3E-61BA-439E-8137-0DDB2134EEE7}"/>
              </a:ext>
            </a:extLst>
          </p:cNvPr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20B5EC8A-0A26-4CEA-A716-57B28638D7B9}"/>
              </a:ext>
            </a:extLst>
          </p:cNvPr>
          <p:cNvSpPr txBox="1">
            <a:spLocks/>
          </p:cNvSpPr>
          <p:nvPr/>
        </p:nvSpPr>
        <p:spPr>
          <a:xfrm>
            <a:off x="-330477" y="269949"/>
            <a:ext cx="100584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800" b="1" i="0">
                <a:solidFill>
                  <a:srgbClr val="C7B98B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marL="12700" algn="ctr">
              <a:spcBef>
                <a:spcPts val="95"/>
              </a:spcBef>
              <a:tabLst>
                <a:tab pos="2819400" algn="l"/>
                <a:tab pos="5278755" algn="l"/>
              </a:tabLst>
            </a:pPr>
            <a:r>
              <a:rPr lang="en-US" kern="0" spc="-5" dirty="0"/>
              <a:t>PRODUCT KNOWLEDGE CS</a:t>
            </a:r>
          </a:p>
        </p:txBody>
      </p:sp>
    </p:spTree>
    <p:extLst>
      <p:ext uri="{BB962C8B-B14F-4D97-AF65-F5344CB8AC3E}">
        <p14:creationId xmlns:p14="http://schemas.microsoft.com/office/powerpoint/2010/main" val="17550422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ECE8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286001" y="4572000"/>
            <a:ext cx="5200511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225675" algn="l"/>
              </a:tabLst>
            </a:pPr>
            <a:r>
              <a:rPr sz="4800" b="1" spc="285" dirty="0">
                <a:solidFill>
                  <a:srgbClr val="535249"/>
                </a:solidFill>
                <a:latin typeface="Times New Roman"/>
                <a:cs typeface="Times New Roman"/>
              </a:rPr>
              <a:t>TH</a:t>
            </a:r>
            <a:r>
              <a:rPr sz="4800" b="1" spc="280" dirty="0">
                <a:solidFill>
                  <a:srgbClr val="535249"/>
                </a:solidFill>
                <a:latin typeface="Times New Roman"/>
                <a:cs typeface="Times New Roman"/>
              </a:rPr>
              <a:t>AN</a:t>
            </a:r>
            <a:r>
              <a:rPr sz="4800" b="1" spc="-5" dirty="0">
                <a:solidFill>
                  <a:srgbClr val="535249"/>
                </a:solidFill>
                <a:latin typeface="Times New Roman"/>
                <a:cs typeface="Times New Roman"/>
              </a:rPr>
              <a:t>K</a:t>
            </a:r>
            <a:r>
              <a:rPr sz="4800" b="1" dirty="0">
                <a:solidFill>
                  <a:srgbClr val="535249"/>
                </a:solidFill>
                <a:latin typeface="Times New Roman"/>
                <a:cs typeface="Times New Roman"/>
              </a:rPr>
              <a:t>	</a:t>
            </a:r>
            <a:r>
              <a:rPr sz="4800" b="1" spc="280" dirty="0">
                <a:solidFill>
                  <a:srgbClr val="535249"/>
                </a:solidFill>
                <a:latin typeface="Times New Roman"/>
                <a:cs typeface="Times New Roman"/>
              </a:rPr>
              <a:t>Y</a:t>
            </a:r>
            <a:r>
              <a:rPr sz="4800" b="1" spc="285" dirty="0">
                <a:solidFill>
                  <a:srgbClr val="535249"/>
                </a:solidFill>
                <a:latin typeface="Times New Roman"/>
                <a:cs typeface="Times New Roman"/>
              </a:rPr>
              <a:t>O</a:t>
            </a:r>
            <a:r>
              <a:rPr sz="4800" b="1" spc="-5" dirty="0">
                <a:solidFill>
                  <a:srgbClr val="535249"/>
                </a:solidFill>
                <a:latin typeface="Times New Roman"/>
                <a:cs typeface="Times New Roman"/>
              </a:rPr>
              <a:t>U</a:t>
            </a:r>
            <a:endParaRPr sz="48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22</a:t>
            </a:fld>
            <a:endParaRPr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91600" cy="3489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600" y="0"/>
            <a:ext cx="4652400" cy="3489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104389" y="257048"/>
            <a:ext cx="49796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523615" algn="l"/>
              </a:tabLst>
            </a:pP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P</a:t>
            </a:r>
            <a:r>
              <a:rPr sz="2800" b="1" spc="-315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R</a:t>
            </a:r>
            <a:r>
              <a:rPr sz="2800" b="1" spc="-310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O</a:t>
            </a:r>
            <a:r>
              <a:rPr sz="2800" b="1" spc="-310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F</a:t>
            </a:r>
            <a:r>
              <a:rPr sz="2800" b="1" spc="-315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E</a:t>
            </a:r>
            <a:r>
              <a:rPr sz="2800" b="1" spc="-315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S</a:t>
            </a:r>
            <a:r>
              <a:rPr sz="2800" b="1" spc="-300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S</a:t>
            </a:r>
            <a:r>
              <a:rPr sz="2800" b="1" spc="-305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I</a:t>
            </a:r>
            <a:r>
              <a:rPr sz="2800" b="1" spc="-295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O</a:t>
            </a:r>
            <a:r>
              <a:rPr sz="2800" b="1" spc="-295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N</a:t>
            </a:r>
            <a:r>
              <a:rPr sz="2800" b="1" spc="-300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A</a:t>
            </a:r>
            <a:r>
              <a:rPr sz="2800" b="1" spc="-300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L	I</a:t>
            </a:r>
            <a:r>
              <a:rPr sz="2800" b="1" spc="-325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M</a:t>
            </a:r>
            <a:r>
              <a:rPr sz="2800" b="1" spc="-330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A</a:t>
            </a:r>
            <a:r>
              <a:rPr sz="2800" b="1" spc="-330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G</a:t>
            </a:r>
            <a:r>
              <a:rPr sz="2800" b="1" spc="-335" dirty="0">
                <a:solidFill>
                  <a:srgbClr val="C7B98B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E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6458" y="1367789"/>
            <a:ext cx="3317342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chemeClr val="tx1">
                    <a:lumMod val="65000"/>
                    <a:lumOff val="35000"/>
                  </a:schemeClr>
                </a:solidFill>
                <a:latin typeface="Carlito"/>
                <a:cs typeface="Carlito"/>
              </a:rPr>
              <a:t>OBJECTIVES</a:t>
            </a:r>
            <a:r>
              <a:rPr lang="en-US" sz="3200" spc="-5" dirty="0">
                <a:solidFill>
                  <a:schemeClr val="tx1">
                    <a:lumMod val="65000"/>
                    <a:lumOff val="35000"/>
                  </a:schemeClr>
                </a:solidFill>
                <a:latin typeface="Carlito"/>
                <a:cs typeface="Carlito"/>
              </a:rPr>
              <a:t> :</a:t>
            </a:r>
            <a:endParaRPr sz="3200" dirty="0">
              <a:solidFill>
                <a:schemeClr val="tx1">
                  <a:lumMod val="65000"/>
                  <a:lumOff val="35000"/>
                </a:schemeClr>
              </a:solidFill>
              <a:latin typeface="Carlito"/>
              <a:cs typeface="Carlit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41411" y="2128202"/>
            <a:ext cx="7352314" cy="2637260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469265" marR="5080" indent="-457200" algn="just">
              <a:spcBef>
                <a:spcPts val="10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lang="en-US" sz="2400" spc="-5" dirty="0" err="1">
                <a:latin typeface="Carlito"/>
                <a:cs typeface="Carlito"/>
              </a:rPr>
              <a:t>Untuk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memastikan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bahwa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semua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rekan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kerja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mewakili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diri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mereka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sendiri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secara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profesional</a:t>
            </a:r>
            <a:r>
              <a:rPr lang="en-US" sz="2400" spc="-5" dirty="0">
                <a:latin typeface="Carlito"/>
                <a:cs typeface="Carlito"/>
              </a:rPr>
              <a:t> dan </a:t>
            </a:r>
            <a:r>
              <a:rPr lang="en-US" sz="2400" spc="-5" dirty="0" err="1">
                <a:latin typeface="Carlito"/>
                <a:cs typeface="Carlito"/>
              </a:rPr>
              <a:t>terawat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sesuai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dengan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standar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perusahaan</a:t>
            </a:r>
            <a:r>
              <a:rPr lang="en-US" sz="2400" spc="-5" dirty="0">
                <a:latin typeface="Carlito"/>
                <a:cs typeface="Carlito"/>
              </a:rPr>
              <a:t>.</a:t>
            </a:r>
            <a:endParaRPr lang="en-US" dirty="0"/>
          </a:p>
          <a:p>
            <a:pPr marL="12065" marR="5080" algn="just">
              <a:spcBef>
                <a:spcPts val="105"/>
              </a:spcBef>
              <a:tabLst>
                <a:tab pos="469265" algn="l"/>
                <a:tab pos="469900" algn="l"/>
              </a:tabLst>
            </a:pPr>
            <a:endParaRPr lang="en-US" sz="2400" spc="-5" dirty="0">
              <a:latin typeface="Carlito"/>
              <a:cs typeface="Carlito"/>
            </a:endParaRPr>
          </a:p>
          <a:p>
            <a:pPr marL="469265" marR="5080" indent="-457200" algn="just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lang="en-US" sz="2400" spc="-5" dirty="0" err="1">
                <a:latin typeface="Carlito"/>
                <a:cs typeface="Carlito"/>
              </a:rPr>
              <a:t>Untuk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memastikan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kesan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pertama</a:t>
            </a:r>
            <a:r>
              <a:rPr lang="en-US" sz="2400" spc="-5" dirty="0">
                <a:latin typeface="Carlito"/>
                <a:cs typeface="Carlito"/>
              </a:rPr>
              <a:t> yang </a:t>
            </a:r>
            <a:r>
              <a:rPr lang="en-US" sz="2400" spc="-5" dirty="0" err="1">
                <a:latin typeface="Carlito"/>
                <a:cs typeface="Carlito"/>
              </a:rPr>
              <a:t>positif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selama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berinteraksi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dengan</a:t>
            </a:r>
            <a:r>
              <a:rPr lang="en-US" sz="2400" spc="-5" dirty="0">
                <a:latin typeface="Carlito"/>
                <a:cs typeface="Carlito"/>
              </a:rPr>
              <a:t> </a:t>
            </a:r>
            <a:r>
              <a:rPr lang="en-US" sz="2400" spc="-5" dirty="0" err="1">
                <a:latin typeface="Carlito"/>
                <a:cs typeface="Carlito"/>
              </a:rPr>
              <a:t>tamu</a:t>
            </a:r>
            <a:r>
              <a:rPr lang="en-US" sz="2400" spc="-5" dirty="0">
                <a:latin typeface="Carlito"/>
                <a:cs typeface="Carlito"/>
              </a:rPr>
              <a:t>.</a:t>
            </a:r>
          </a:p>
          <a:p>
            <a:pPr marL="469265" marR="5080" indent="-457200" algn="just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endParaRPr sz="2400"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1303812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FF2B5EF4-FFF2-40B4-BE49-F238E27FC236}">
                <a16:creationId xmlns:a16="http://schemas.microsoft.com/office/drawing/2014/main" id="{5CFC6845-3EB5-4B59-B399-CE8F126E4A57}"/>
              </a:ext>
            </a:extLst>
          </p:cNvPr>
          <p:cNvSpPr/>
          <p:nvPr/>
        </p:nvSpPr>
        <p:spPr>
          <a:xfrm>
            <a:off x="-2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12FE2984-C791-48B1-9251-5A94AF6FA0A6}"/>
              </a:ext>
            </a:extLst>
          </p:cNvPr>
          <p:cNvSpPr txBox="1"/>
          <p:nvPr/>
        </p:nvSpPr>
        <p:spPr>
          <a:xfrm>
            <a:off x="803400" y="337747"/>
            <a:ext cx="753719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3523615" algn="l"/>
              </a:tabLst>
            </a:pPr>
            <a:r>
              <a:rPr lang="en-US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UPDATE TENANT PIM</a:t>
            </a:r>
            <a:endParaRPr sz="2800" dirty="0">
              <a:latin typeface="Times New Roman"/>
              <a:cs typeface="Times New Roman"/>
            </a:endParaRPr>
          </a:p>
        </p:txBody>
      </p:sp>
      <p:pic>
        <p:nvPicPr>
          <p:cNvPr id="1026" name="Picture 2" descr="Pondok Indah M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3460"/>
            <a:ext cx="9143998" cy="585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792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3900" y="285195"/>
            <a:ext cx="76962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de-DE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UPDATE TENANT PIM – JULI 2025</a:t>
            </a:r>
            <a:endParaRPr lang="de-DE" sz="2800" dirty="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C9CDDC-536E-63E0-85FA-EA4A16382BB7}"/>
              </a:ext>
            </a:extLst>
          </p:cNvPr>
          <p:cNvSpPr txBox="1"/>
          <p:nvPr/>
        </p:nvSpPr>
        <p:spPr>
          <a:xfrm>
            <a:off x="1114722" y="5506116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Opening </a:t>
            </a:r>
            <a:br>
              <a:rPr lang="en-GB" sz="1400" b="1" dirty="0"/>
            </a:br>
            <a:r>
              <a:rPr lang="en-GB" sz="1400" b="1" dirty="0"/>
              <a:t>Arabica</a:t>
            </a:r>
            <a:br>
              <a:rPr lang="en-GB" sz="1400" b="1" dirty="0"/>
            </a:br>
            <a:r>
              <a:rPr lang="en-GB" sz="1400" b="1" dirty="0"/>
              <a:t>PIM 2 lt. 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C9CDDC-536E-63E0-85FA-EA4A16382BB7}"/>
              </a:ext>
            </a:extLst>
          </p:cNvPr>
          <p:cNvSpPr txBox="1"/>
          <p:nvPr/>
        </p:nvSpPr>
        <p:spPr>
          <a:xfrm>
            <a:off x="5413739" y="5506116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Opening</a:t>
            </a:r>
          </a:p>
          <a:p>
            <a:pPr algn="ctr"/>
            <a:r>
              <a:rPr lang="en-GB" sz="1400" b="1" dirty="0"/>
              <a:t>Unke </a:t>
            </a:r>
            <a:r>
              <a:rPr lang="en-GB" sz="1400" b="1" dirty="0" err="1"/>
              <a:t>Naru</a:t>
            </a:r>
            <a:endParaRPr lang="en-GB" sz="1400" b="1" dirty="0"/>
          </a:p>
          <a:p>
            <a:pPr algn="ctr"/>
            <a:r>
              <a:rPr lang="en-GB" sz="1400" b="1" dirty="0"/>
              <a:t>PIM 1 lt.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9D370D-2A95-9123-BC10-9C1F61C740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12" b="19712"/>
          <a:stretch>
            <a:fillRect/>
          </a:stretch>
        </p:blipFill>
        <p:spPr>
          <a:xfrm>
            <a:off x="1006111" y="1236320"/>
            <a:ext cx="2786670" cy="4046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D008C21-41B7-99AB-F0B9-06B3638BDD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70" b="15555"/>
          <a:stretch>
            <a:fillRect/>
          </a:stretch>
        </p:blipFill>
        <p:spPr>
          <a:xfrm>
            <a:off x="5413739" y="1298655"/>
            <a:ext cx="2774842" cy="40296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06534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3900" y="285195"/>
            <a:ext cx="7696200" cy="8867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de-DE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UPDATE TENANT PIM – JULI 2025</a:t>
            </a:r>
          </a:p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endParaRPr lang="de-DE" sz="2800" dirty="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C9CDDC-536E-63E0-85FA-EA4A16382BB7}"/>
              </a:ext>
            </a:extLst>
          </p:cNvPr>
          <p:cNvSpPr txBox="1"/>
          <p:nvPr/>
        </p:nvSpPr>
        <p:spPr>
          <a:xfrm>
            <a:off x="1385294" y="5562600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Closed</a:t>
            </a:r>
          </a:p>
          <a:p>
            <a:pPr algn="ctr"/>
            <a:r>
              <a:rPr lang="en-GB" sz="1400" b="1" dirty="0" err="1"/>
              <a:t>Marhen</a:t>
            </a:r>
            <a:r>
              <a:rPr lang="en-GB" sz="1400" b="1" dirty="0"/>
              <a:t> J</a:t>
            </a:r>
          </a:p>
          <a:p>
            <a:pPr algn="ctr"/>
            <a:r>
              <a:rPr lang="en-GB" sz="1400" b="1" dirty="0"/>
              <a:t>PIM ? Lt 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C9CDDC-536E-63E0-85FA-EA4A16382BB7}"/>
              </a:ext>
            </a:extLst>
          </p:cNvPr>
          <p:cNvSpPr txBox="1"/>
          <p:nvPr/>
        </p:nvSpPr>
        <p:spPr>
          <a:xfrm>
            <a:off x="5486400" y="5539409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Opening soon</a:t>
            </a:r>
          </a:p>
          <a:p>
            <a:pPr algn="ctr"/>
            <a:r>
              <a:rPr lang="en-GB" sz="1400" b="1" dirty="0"/>
              <a:t>doux and dolce baby</a:t>
            </a:r>
            <a:br>
              <a:rPr lang="en-GB" sz="1400" b="1" dirty="0"/>
            </a:br>
            <a:r>
              <a:rPr lang="en-GB" sz="1400" b="1" dirty="0"/>
              <a:t>PIM ? Lt 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72540F-B6FC-4072-8D2F-C592D552A2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88" y="2272111"/>
            <a:ext cx="4042762" cy="3032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BDCB8A6-FAF7-A196-41F1-EEA4253D63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6" b="40000"/>
          <a:stretch>
            <a:fillRect/>
          </a:stretch>
        </p:blipFill>
        <p:spPr>
          <a:xfrm>
            <a:off x="4670565" y="2272111"/>
            <a:ext cx="4263852" cy="3032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59010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3900" y="285195"/>
            <a:ext cx="76962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de-DE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UPDATE TENANT PIM – JULI 2025</a:t>
            </a:r>
            <a:endParaRPr lang="de-DE" sz="2800" dirty="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C9CDDC-536E-63E0-85FA-EA4A16382BB7}"/>
              </a:ext>
            </a:extLst>
          </p:cNvPr>
          <p:cNvSpPr txBox="1"/>
          <p:nvPr/>
        </p:nvSpPr>
        <p:spPr>
          <a:xfrm>
            <a:off x="831241" y="5715000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Opening</a:t>
            </a:r>
            <a:br>
              <a:rPr lang="en-GB" sz="1400" b="1" dirty="0"/>
            </a:br>
            <a:r>
              <a:rPr lang="en-GB" sz="1400" b="1" dirty="0"/>
              <a:t>TYGA</a:t>
            </a:r>
          </a:p>
          <a:p>
            <a:pPr algn="ctr"/>
            <a:r>
              <a:rPr lang="en-GB" sz="1400" b="1" dirty="0"/>
              <a:t>PIM ? Lt. 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3CA2B8-C54C-311D-5CD3-EBA19D3C4D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00"/>
          <a:stretch>
            <a:fillRect/>
          </a:stretch>
        </p:blipFill>
        <p:spPr>
          <a:xfrm>
            <a:off x="717274" y="1308594"/>
            <a:ext cx="2869978" cy="4294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8C88804-4563-7EF5-1250-DD1523D1E8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4" t="12244" r="12964" b="25555"/>
          <a:stretch>
            <a:fillRect/>
          </a:stretch>
        </p:blipFill>
        <p:spPr>
          <a:xfrm>
            <a:off x="4572000" y="1337865"/>
            <a:ext cx="3422651" cy="42657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7E5D67-B1C2-C11E-1DCD-B6643D8F75F0}"/>
              </a:ext>
            </a:extLst>
          </p:cNvPr>
          <p:cNvSpPr txBox="1"/>
          <p:nvPr/>
        </p:nvSpPr>
        <p:spPr>
          <a:xfrm>
            <a:off x="4876800" y="5817576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Opening</a:t>
            </a:r>
            <a:br>
              <a:rPr lang="en-GB" sz="1400" b="1" dirty="0"/>
            </a:br>
            <a:r>
              <a:rPr lang="en-GB" sz="1400" b="1" dirty="0"/>
              <a:t>KOKUO</a:t>
            </a:r>
          </a:p>
          <a:p>
            <a:pPr algn="ctr"/>
            <a:r>
              <a:rPr lang="en-GB" sz="1400" b="1" dirty="0"/>
              <a:t>Street Gallery Lt. ?</a:t>
            </a:r>
          </a:p>
        </p:txBody>
      </p:sp>
    </p:spTree>
    <p:extLst>
      <p:ext uri="{BB962C8B-B14F-4D97-AF65-F5344CB8AC3E}">
        <p14:creationId xmlns:p14="http://schemas.microsoft.com/office/powerpoint/2010/main" val="1744284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FDE68-D49E-8D4B-74AE-D93BD060A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A74AAC91-3950-7DDF-E337-CCEEE1E900C1}"/>
              </a:ext>
            </a:extLst>
          </p:cNvPr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CCC4CD82-23AD-7716-309B-FF4BFEC5C1B1}"/>
              </a:ext>
            </a:extLst>
          </p:cNvPr>
          <p:cNvSpPr txBox="1"/>
          <p:nvPr/>
        </p:nvSpPr>
        <p:spPr>
          <a:xfrm>
            <a:off x="723900" y="285195"/>
            <a:ext cx="76962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de-DE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UPDATE TENANT PIM – JULI 2025</a:t>
            </a:r>
            <a:endParaRPr lang="de-DE" sz="2800" dirty="0">
              <a:latin typeface="Times New Roman"/>
              <a:cs typeface="Times New Roman"/>
            </a:endParaRPr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16367C7F-8344-9A45-0969-61ACF0BFC5B8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E52031-A51F-CC59-ACD5-EC8D65D7211D}"/>
              </a:ext>
            </a:extLst>
          </p:cNvPr>
          <p:cNvSpPr txBox="1"/>
          <p:nvPr/>
        </p:nvSpPr>
        <p:spPr>
          <a:xfrm>
            <a:off x="1600200" y="5562600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Opening</a:t>
            </a:r>
          </a:p>
          <a:p>
            <a:pPr algn="ctr"/>
            <a:r>
              <a:rPr lang="en-GB" sz="1400" b="1" dirty="0"/>
              <a:t>Bodypack</a:t>
            </a:r>
          </a:p>
          <a:p>
            <a:pPr algn="ctr"/>
            <a:r>
              <a:rPr lang="en-GB" sz="1400" b="1" dirty="0"/>
              <a:t>PIM 2 Lt. 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B84E5F-2453-BF25-F22F-6E2F85472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7" t="24814" r="14166" b="8518"/>
          <a:stretch>
            <a:fillRect/>
          </a:stretch>
        </p:blipFill>
        <p:spPr>
          <a:xfrm>
            <a:off x="533400" y="2690336"/>
            <a:ext cx="4951307" cy="2590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3AFCC8-FDF5-4820-DEDC-AC19E9C25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2" t="4159" r="19908" b="21111"/>
          <a:stretch>
            <a:fillRect/>
          </a:stretch>
        </p:blipFill>
        <p:spPr>
          <a:xfrm>
            <a:off x="5708395" y="2690335"/>
            <a:ext cx="2971800" cy="25908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573CCB6-7BA2-94CE-CB20-82CDB7DFB410}"/>
              </a:ext>
            </a:extLst>
          </p:cNvPr>
          <p:cNvSpPr txBox="1"/>
          <p:nvPr/>
        </p:nvSpPr>
        <p:spPr>
          <a:xfrm>
            <a:off x="5942141" y="5565913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 err="1"/>
              <a:t>Renovasi</a:t>
            </a:r>
            <a:endParaRPr lang="en-GB" sz="1400" b="1" dirty="0"/>
          </a:p>
          <a:p>
            <a:pPr algn="ctr"/>
            <a:r>
              <a:rPr lang="en-GB" sz="1400" b="1" dirty="0" err="1"/>
              <a:t>Zytadelia</a:t>
            </a:r>
            <a:endParaRPr lang="en-GB" sz="1400" b="1" dirty="0"/>
          </a:p>
          <a:p>
            <a:pPr algn="ctr"/>
            <a:r>
              <a:rPr lang="en-GB" sz="1400" b="1" dirty="0"/>
              <a:t>PIM ? Lt. ?</a:t>
            </a:r>
          </a:p>
        </p:txBody>
      </p:sp>
    </p:spTree>
    <p:extLst>
      <p:ext uri="{BB962C8B-B14F-4D97-AF65-F5344CB8AC3E}">
        <p14:creationId xmlns:p14="http://schemas.microsoft.com/office/powerpoint/2010/main" val="1164178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C742C0-6C4C-B58F-24AC-D0D1BC201C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BC89E26A-D481-60F1-55DF-7B7A10EC022C}"/>
              </a:ext>
            </a:extLst>
          </p:cNvPr>
          <p:cNvSpPr/>
          <p:nvPr/>
        </p:nvSpPr>
        <p:spPr>
          <a:xfrm>
            <a:off x="0" y="0"/>
            <a:ext cx="9144000" cy="1013460"/>
          </a:xfrm>
          <a:custGeom>
            <a:avLst/>
            <a:gdLst/>
            <a:ahLst/>
            <a:cxnLst/>
            <a:rect l="l" t="t" r="r" b="b"/>
            <a:pathLst>
              <a:path w="9144000" h="1013460">
                <a:moveTo>
                  <a:pt x="9144000" y="0"/>
                </a:moveTo>
                <a:lnTo>
                  <a:pt x="0" y="0"/>
                </a:lnTo>
                <a:lnTo>
                  <a:pt x="0" y="1013460"/>
                </a:lnTo>
                <a:lnTo>
                  <a:pt x="9144000" y="1013460"/>
                </a:lnTo>
                <a:lnTo>
                  <a:pt x="9144000" y="0"/>
                </a:lnTo>
                <a:close/>
              </a:path>
            </a:pathLst>
          </a:custGeom>
          <a:solidFill>
            <a:srgbClr val="171512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1E82DA94-77C8-69DF-D438-70A4B4207BA0}"/>
              </a:ext>
            </a:extLst>
          </p:cNvPr>
          <p:cNvSpPr txBox="1"/>
          <p:nvPr/>
        </p:nvSpPr>
        <p:spPr>
          <a:xfrm>
            <a:off x="723900" y="285195"/>
            <a:ext cx="76962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491740" algn="l"/>
                <a:tab pos="4662170" algn="l"/>
                <a:tab pos="5149215" algn="l"/>
              </a:tabLst>
            </a:pPr>
            <a:r>
              <a:rPr lang="de-DE" sz="2800" b="1" spc="-5" dirty="0">
                <a:solidFill>
                  <a:srgbClr val="C7B98B"/>
                </a:solidFill>
                <a:latin typeface="Times New Roman"/>
                <a:cs typeface="Times New Roman"/>
              </a:rPr>
              <a:t>UPDATE TENANT PIM – JULI 2025</a:t>
            </a:r>
            <a:endParaRPr lang="de-DE" sz="2800" dirty="0">
              <a:latin typeface="Times New Roman"/>
              <a:cs typeface="Times New Roman"/>
            </a:endParaRPr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4E0CA91C-710F-94B5-8554-B55ECBF54C83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1E0BA0-D485-3ACD-451E-91A2C824658F}"/>
              </a:ext>
            </a:extLst>
          </p:cNvPr>
          <p:cNvSpPr txBox="1"/>
          <p:nvPr/>
        </p:nvSpPr>
        <p:spPr>
          <a:xfrm>
            <a:off x="1117378" y="5475208"/>
            <a:ext cx="264204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Renovation</a:t>
            </a:r>
          </a:p>
          <a:p>
            <a:pPr algn="ctr"/>
            <a:r>
              <a:rPr lang="en-GB" sz="1400" b="1" dirty="0" err="1"/>
              <a:t>Az.Ko</a:t>
            </a:r>
            <a:endParaRPr lang="en-GB" sz="1400" b="1" dirty="0"/>
          </a:p>
          <a:p>
            <a:pPr algn="ctr"/>
            <a:r>
              <a:rPr lang="en-GB" sz="1400" b="1" dirty="0"/>
              <a:t>PIM ? Lt. 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191368-38B0-8DF2-DFD9-22C3F98FDDD4}"/>
              </a:ext>
            </a:extLst>
          </p:cNvPr>
          <p:cNvSpPr txBox="1"/>
          <p:nvPr/>
        </p:nvSpPr>
        <p:spPr>
          <a:xfrm>
            <a:off x="5384580" y="5475208"/>
            <a:ext cx="2642044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22 Juli 2025</a:t>
            </a:r>
            <a:br>
              <a:rPr lang="en-GB" sz="1400" b="1" dirty="0"/>
            </a:br>
            <a:r>
              <a:rPr lang="en-GB" sz="1400" b="1" dirty="0"/>
              <a:t>Opening</a:t>
            </a:r>
          </a:p>
          <a:p>
            <a:pPr algn="ctr"/>
            <a:r>
              <a:rPr lang="en-GB" sz="1400" b="1" dirty="0"/>
              <a:t>Ceri </a:t>
            </a:r>
            <a:r>
              <a:rPr lang="en-GB" sz="1400" b="1" dirty="0" err="1"/>
              <a:t>Bekari</a:t>
            </a:r>
            <a:endParaRPr lang="en-GB" sz="1400" b="1" dirty="0"/>
          </a:p>
          <a:p>
            <a:pPr algn="ctr"/>
            <a:r>
              <a:rPr lang="en-GB" sz="1400" b="1" dirty="0"/>
              <a:t>PIM ? Lt. 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AAD81E-2D15-9463-1669-EB8DCBA131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40" y="1943100"/>
            <a:ext cx="3962400" cy="2971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949B8C-7DAF-C814-44F9-D054B49264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417" y="1943100"/>
            <a:ext cx="4082343" cy="30617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583433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10881</TotalTime>
  <Words>1386</Words>
  <Application>Microsoft Office PowerPoint</Application>
  <PresentationFormat>On-screen Show (4:3)</PresentationFormat>
  <Paragraphs>182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-apple-system</vt:lpstr>
      <vt:lpstr>Arial</vt:lpstr>
      <vt:lpstr>Calibri</vt:lpstr>
      <vt:lpstr>Carlito</vt:lpstr>
      <vt:lpstr>Roboto</vt:lpstr>
      <vt:lpstr>Times New Roman</vt:lpstr>
      <vt:lpstr>Office Theme</vt:lpstr>
      <vt:lpstr>PowerPoint Presentation</vt:lpstr>
      <vt:lpstr>PowerPoint Presentation</vt:lpstr>
      <vt:lpstr>OBJECTIVES 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 N I F O R M E D &amp;  N O N - U N I F O R M E D  C O L L E A G U E S</vt:lpstr>
      <vt:lpstr>F R A G R A N C E</vt:lpstr>
      <vt:lpstr>PowerPoint Presentation</vt:lpstr>
      <vt:lpstr>PowerPoint Presentation</vt:lpstr>
      <vt:lpstr>PowerPoint Presentation</vt:lpstr>
      <vt:lpstr>ETIKA SAAT BERBICARA</vt:lpstr>
      <vt:lpstr>ETIKA SAAT BERBICARA</vt:lpstr>
      <vt:lpstr>PowerPoint Presentation</vt:lpstr>
      <vt:lpstr>Product Knowledge Security Juli 2025  QR Code :              </vt:lpstr>
      <vt:lpstr>Product Knowledge CS Juli 2025  Link by WA Grup 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GSL-1</cp:lastModifiedBy>
  <cp:revision>1393</cp:revision>
  <cp:lastPrinted>2021-06-04T02:01:21Z</cp:lastPrinted>
  <dcterms:created xsi:type="dcterms:W3CDTF">2020-12-30T08:21:18Z</dcterms:created>
  <dcterms:modified xsi:type="dcterms:W3CDTF">2025-07-22T03:44:22Z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2020-01-20T00:00:00Z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2020-12-30T00:00:00Z</vt:filetime>
  </property>
</Properties>
</file>